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gGyS5j43lhdfpjGBV4rQhfhbYN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4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6"/>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4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3" name="Shape 83"/>
        <p:cNvGrpSpPr/>
        <p:nvPr/>
      </p:nvGrpSpPr>
      <p:grpSpPr>
        <a:xfrm>
          <a:off x="0" y="0"/>
          <a:ext cx="0" cy="0"/>
          <a:chOff x="0" y="0"/>
          <a:chExt cx="0" cy="0"/>
        </a:xfrm>
      </p:grpSpPr>
      <p:sp>
        <p:nvSpPr>
          <p:cNvPr id="84" name="Google Shape;84;p5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5"/>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5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9" name="Shape 89"/>
        <p:cNvGrpSpPr/>
        <p:nvPr/>
      </p:nvGrpSpPr>
      <p:grpSpPr>
        <a:xfrm>
          <a:off x="0" y="0"/>
          <a:ext cx="0" cy="0"/>
          <a:chOff x="0" y="0"/>
          <a:chExt cx="0" cy="0"/>
        </a:xfrm>
      </p:grpSpPr>
      <p:sp>
        <p:nvSpPr>
          <p:cNvPr id="90" name="Google Shape;90;p5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6"/>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56"/>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4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p4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8"/>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8"/>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4" name="Google Shape;34;p4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48"/>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9"/>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1" name="Google Shape;41;p49"/>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 name="Google Shape;42;p4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0"/>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50"/>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50"/>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50"/>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5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9" name="Shape 59"/>
        <p:cNvGrpSpPr/>
        <p:nvPr/>
      </p:nvGrpSpPr>
      <p:grpSpPr>
        <a:xfrm>
          <a:off x="0" y="0"/>
          <a:ext cx="0" cy="0"/>
          <a:chOff x="0" y="0"/>
          <a:chExt cx="0" cy="0"/>
        </a:xfrm>
      </p:grpSpPr>
      <p:sp>
        <p:nvSpPr>
          <p:cNvPr id="60" name="Google Shape;60;p5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53"/>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3"/>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3"/>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3"/>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53"/>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53"/>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3"/>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54"/>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4"/>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4"/>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4"/>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rm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79" name="Google Shape;79;p54"/>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5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45"/>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4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4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4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4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45"/>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fontScale="90000"/>
          </a:bodyPr>
          <a:lstStyle/>
          <a:p>
            <a:pPr indent="0" lvl="0" marL="254000" rtl="0" algn="ctr">
              <a:lnSpc>
                <a:spcPct val="85000"/>
              </a:lnSpc>
              <a:spcBef>
                <a:spcPts val="0"/>
              </a:spcBef>
              <a:spcAft>
                <a:spcPts val="0"/>
              </a:spcAft>
              <a:buClr>
                <a:srgbClr val="FF0000"/>
              </a:buClr>
              <a:buSzPct val="100000"/>
              <a:buFont typeface="Arial"/>
              <a:buNone/>
            </a:pPr>
            <a:r>
              <a:rPr b="1" lang="en-US" sz="1800">
                <a:solidFill>
                  <a:srgbClr val="FF0000"/>
                </a:solidFill>
                <a:latin typeface="Arial"/>
                <a:ea typeface="Arial"/>
                <a:cs typeface="Arial"/>
                <a:sym typeface="Arial"/>
              </a:rPr>
              <a:t>UNIT- IV</a:t>
            </a:r>
            <a:br>
              <a:rPr b="1" lang="en-US" sz="1800">
                <a:solidFill>
                  <a:srgbClr val="FF0000"/>
                </a:solidFill>
                <a:latin typeface="Arial"/>
                <a:ea typeface="Arial"/>
                <a:cs typeface="Arial"/>
                <a:sym typeface="Arial"/>
              </a:rPr>
            </a:br>
            <a:r>
              <a:rPr b="1" lang="en-US" sz="1800">
                <a:solidFill>
                  <a:srgbClr val="FF0000"/>
                </a:solidFill>
                <a:latin typeface="Arial"/>
                <a:ea typeface="Arial"/>
                <a:cs typeface="Arial"/>
                <a:sym typeface="Arial"/>
              </a:rPr>
              <a:t>SYLLABUS</a:t>
            </a:r>
            <a:br>
              <a:rPr b="1" lang="en-US" sz="1800">
                <a:solidFill>
                  <a:srgbClr val="FF0000"/>
                </a:solidFill>
                <a:latin typeface="Arial"/>
                <a:ea typeface="Arial"/>
                <a:cs typeface="Arial"/>
                <a:sym typeface="Arial"/>
              </a:rPr>
            </a:br>
            <a:br>
              <a:rPr b="1" lang="en-US" sz="1800">
                <a:latin typeface="Arial"/>
                <a:ea typeface="Arial"/>
                <a:cs typeface="Arial"/>
                <a:sym typeface="Arial"/>
              </a:rPr>
            </a:br>
            <a:r>
              <a:rPr b="1" lang="en-US" sz="1800">
                <a:latin typeface="Arial"/>
                <a:ea typeface="Arial"/>
                <a:cs typeface="Arial"/>
                <a:sym typeface="Arial"/>
              </a:rPr>
              <a:t>Genetic Algorithms </a:t>
            </a:r>
            <a:r>
              <a:rPr lang="en-US" sz="1800">
                <a:latin typeface="Arial"/>
                <a:ea typeface="Arial"/>
                <a:cs typeface="Arial"/>
                <a:sym typeface="Arial"/>
              </a:rPr>
              <a:t>– Motivation, Genetic algorithms, an illustrative example, hypothesis space search, genetic programming, models of evolution and learning, parallelizing genetic algorithms.</a:t>
            </a:r>
            <a:br>
              <a:rPr lang="en-US" sz="1800">
                <a:latin typeface="Arial"/>
                <a:ea typeface="Arial"/>
                <a:cs typeface="Arial"/>
                <a:sym typeface="Arial"/>
              </a:rPr>
            </a:br>
            <a:br>
              <a:rPr lang="en-US" sz="1800">
                <a:latin typeface="Arial"/>
                <a:ea typeface="Arial"/>
                <a:cs typeface="Arial"/>
                <a:sym typeface="Arial"/>
              </a:rPr>
            </a:br>
            <a:r>
              <a:rPr b="1" lang="en-US" sz="1800">
                <a:latin typeface="Arial"/>
                <a:ea typeface="Arial"/>
                <a:cs typeface="Arial"/>
                <a:sym typeface="Arial"/>
              </a:rPr>
              <a:t>Learning Sets of Rules </a:t>
            </a:r>
            <a:r>
              <a:rPr lang="en-US" sz="1800">
                <a:latin typeface="Arial"/>
                <a:ea typeface="Arial"/>
                <a:cs typeface="Arial"/>
                <a:sym typeface="Arial"/>
              </a:rPr>
              <a:t>– Introduction, sequential covering algorithms, learning rule sets: summary, learning First-Order rules, learning sets of First-Order rules: FOIL, Induction as inverted deduction, inverting resolution.</a:t>
            </a:r>
            <a:br>
              <a:rPr lang="en-US" sz="1800">
                <a:latin typeface="Arial"/>
                <a:ea typeface="Arial"/>
                <a:cs typeface="Arial"/>
                <a:sym typeface="Arial"/>
              </a:rPr>
            </a:br>
            <a:br>
              <a:rPr lang="en-US" sz="1800">
                <a:latin typeface="Arial"/>
                <a:ea typeface="Arial"/>
                <a:cs typeface="Arial"/>
                <a:sym typeface="Arial"/>
              </a:rPr>
            </a:br>
            <a:r>
              <a:rPr b="1" lang="en-US" sz="1800">
                <a:latin typeface="Arial"/>
                <a:ea typeface="Arial"/>
                <a:cs typeface="Arial"/>
                <a:sym typeface="Arial"/>
              </a:rPr>
              <a:t>Reinforcement Learning </a:t>
            </a:r>
            <a:r>
              <a:rPr lang="en-US" sz="1800">
                <a:latin typeface="Arial"/>
                <a:ea typeface="Arial"/>
                <a:cs typeface="Arial"/>
                <a:sym typeface="Arial"/>
              </a:rPr>
              <a:t>– Introduction, the learning task, </a:t>
            </a:r>
            <a:r>
              <a:rPr i="1" lang="en-US" sz="1800">
                <a:latin typeface="Arial"/>
                <a:ea typeface="Arial"/>
                <a:cs typeface="Arial"/>
                <a:sym typeface="Arial"/>
              </a:rPr>
              <a:t>Q</a:t>
            </a:r>
            <a:r>
              <a:rPr lang="en-US" sz="1800">
                <a:latin typeface="Arial"/>
                <a:ea typeface="Arial"/>
                <a:cs typeface="Arial"/>
                <a:sym typeface="Arial"/>
              </a:rPr>
              <a:t>–learning, non-deterministic, rewards and actions, temporal difference learning, generalizing from examples, relationship to dynamic programming.</a:t>
            </a:r>
            <a:br>
              <a:rPr lang="en-US" sz="1800">
                <a:latin typeface="Arial"/>
                <a:ea typeface="Arial"/>
                <a:cs typeface="Arial"/>
                <a:sym typeface="Arial"/>
              </a:rPr>
            </a:br>
            <a:endParaRPr/>
          </a:p>
        </p:txBody>
      </p:sp>
      <p:sp>
        <p:nvSpPr>
          <p:cNvPr id="102" name="Google Shape;102;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Genetic operations (cont..</a:t>
            </a:r>
            <a:endParaRPr/>
          </a:p>
        </p:txBody>
      </p:sp>
      <p:sp>
        <p:nvSpPr>
          <p:cNvPr id="161" name="Google Shape;161;p1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lnSpcReduction="10000"/>
          </a:bodyPr>
          <a:lstStyle/>
          <a:p>
            <a:pPr indent="-203200" lvl="0" marL="91440" rtl="0" algn="just">
              <a:lnSpc>
                <a:spcPct val="90000"/>
              </a:lnSpc>
              <a:spcBef>
                <a:spcPts val="0"/>
              </a:spcBef>
              <a:spcAft>
                <a:spcPts val="0"/>
              </a:spcAft>
              <a:buSzPts val="3200"/>
              <a:buChar char=" "/>
            </a:pPr>
            <a:r>
              <a:rPr lang="en-US" sz="3200"/>
              <a:t>The bit at position i in each offspring is copied from the bit at position i in one of the two parents. The choice of which parent contributes the bit for position i is determined by an additional string called the </a:t>
            </a:r>
            <a:r>
              <a:rPr b="1" i="1" lang="en-US" sz="3200"/>
              <a:t>crossover mask.</a:t>
            </a:r>
            <a:endParaRPr/>
          </a:p>
          <a:p>
            <a:pPr indent="-203200" lvl="0" marL="91440" rtl="0" algn="l">
              <a:lnSpc>
                <a:spcPct val="90000"/>
              </a:lnSpc>
              <a:spcBef>
                <a:spcPts val="1400"/>
              </a:spcBef>
              <a:spcAft>
                <a:spcPts val="0"/>
              </a:spcAft>
              <a:buSzPts val="3200"/>
              <a:buChar char=" "/>
            </a:pPr>
            <a:r>
              <a:rPr lang="en-US" sz="3200"/>
              <a:t>Based on crossover mask value crossover operation executes in three ways.</a:t>
            </a:r>
            <a:endParaRPr/>
          </a:p>
          <a:p>
            <a:pPr indent="-182880" lvl="1" marL="384048" rtl="0" algn="l">
              <a:lnSpc>
                <a:spcPct val="90000"/>
              </a:lnSpc>
              <a:spcBef>
                <a:spcPts val="400"/>
              </a:spcBef>
              <a:spcAft>
                <a:spcPts val="0"/>
              </a:spcAft>
              <a:buSzPts val="2800"/>
              <a:buChar char="◦"/>
            </a:pPr>
            <a:r>
              <a:rPr lang="en-US" sz="2800"/>
              <a:t>Single point crossover </a:t>
            </a:r>
            <a:endParaRPr/>
          </a:p>
          <a:p>
            <a:pPr indent="-182880" lvl="1" marL="384048" rtl="0" algn="l">
              <a:lnSpc>
                <a:spcPct val="90000"/>
              </a:lnSpc>
              <a:spcBef>
                <a:spcPts val="600"/>
              </a:spcBef>
              <a:spcAft>
                <a:spcPts val="0"/>
              </a:spcAft>
              <a:buSzPts val="2800"/>
              <a:buChar char="◦"/>
            </a:pPr>
            <a:r>
              <a:rPr lang="en-US" sz="2800"/>
              <a:t>Two point crossover </a:t>
            </a:r>
            <a:endParaRPr/>
          </a:p>
          <a:p>
            <a:pPr indent="-182880" lvl="1" marL="384048" rtl="0" algn="l">
              <a:lnSpc>
                <a:spcPct val="90000"/>
              </a:lnSpc>
              <a:spcBef>
                <a:spcPts val="600"/>
              </a:spcBef>
              <a:spcAft>
                <a:spcPts val="0"/>
              </a:spcAft>
              <a:buSzPts val="2800"/>
              <a:buChar char="◦"/>
            </a:pPr>
            <a:r>
              <a:rPr lang="en-US" sz="2800"/>
              <a:t> Uniform crossover</a:t>
            </a:r>
            <a:endParaRPr/>
          </a:p>
          <a:p>
            <a:pPr indent="0" lvl="0" marL="91440" rtl="0" algn="l">
              <a:lnSpc>
                <a:spcPct val="90000"/>
              </a:lnSpc>
              <a:spcBef>
                <a:spcPts val="1600"/>
              </a:spcBef>
              <a:spcAft>
                <a:spcPts val="0"/>
              </a:spcAft>
              <a:buSzPts val="2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Genetic operations (cont..</a:t>
            </a:r>
            <a:endParaRPr/>
          </a:p>
        </p:txBody>
      </p:sp>
      <p:pic>
        <p:nvPicPr>
          <p:cNvPr id="167" name="Google Shape;167;p11"/>
          <p:cNvPicPr preferRelativeResize="0"/>
          <p:nvPr>
            <p:ph idx="1" type="body"/>
          </p:nvPr>
        </p:nvPicPr>
        <p:blipFill rotWithShape="1">
          <a:blip r:embed="rId3">
            <a:alphaModFix/>
          </a:blip>
          <a:srcRect b="0" l="0" r="0" t="0"/>
          <a:stretch/>
        </p:blipFill>
        <p:spPr>
          <a:xfrm>
            <a:off x="1876425" y="1846263"/>
            <a:ext cx="8667750" cy="402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Fitness function and selection</a:t>
            </a:r>
            <a:endParaRPr/>
          </a:p>
        </p:txBody>
      </p:sp>
      <p:sp>
        <p:nvSpPr>
          <p:cNvPr id="173" name="Google Shape;173;p1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In prototypical GA , the probability that a hypothesis will be selected is given by the ratio of its fitness to the fitness of other members of the current population. This method is sometimes called </a:t>
            </a:r>
            <a:r>
              <a:rPr b="1" i="1" lang="en-US" sz="2000">
                <a:solidFill>
                  <a:srgbClr val="C00000"/>
                </a:solidFill>
              </a:rPr>
              <a:t>fitness proportionate selection, </a:t>
            </a:r>
            <a:r>
              <a:rPr lang="en-US" sz="2000">
                <a:solidFill>
                  <a:srgbClr val="FF0000"/>
                </a:solidFill>
              </a:rPr>
              <a:t>or roulette wheel selection</a:t>
            </a:r>
            <a:r>
              <a:rPr lang="en-US" sz="2000"/>
              <a:t>.</a:t>
            </a:r>
            <a:endParaRPr b="1" i="1" sz="2000"/>
          </a:p>
          <a:p>
            <a:pPr indent="-127000" lvl="0" marL="91440" rtl="0" algn="l">
              <a:lnSpc>
                <a:spcPct val="90000"/>
              </a:lnSpc>
              <a:spcBef>
                <a:spcPts val="1400"/>
              </a:spcBef>
              <a:spcAft>
                <a:spcPts val="0"/>
              </a:spcAft>
              <a:buSzPts val="2000"/>
              <a:buChar char=" "/>
            </a:pPr>
            <a:r>
              <a:rPr b="1" i="1" lang="en-US" sz="2000">
                <a:solidFill>
                  <a:srgbClr val="C00000"/>
                </a:solidFill>
              </a:rPr>
              <a:t>Tournament selection,</a:t>
            </a:r>
            <a:r>
              <a:rPr b="1" i="1" lang="en-US" sz="2000"/>
              <a:t> </a:t>
            </a:r>
            <a:r>
              <a:rPr lang="en-US" sz="2000"/>
              <a:t>two hypotheses are first chosen at random from the current population. With some predefined probability p the more fit of these two is then selected, and with probability (1 - p) the less fit hypothesis is selected.</a:t>
            </a:r>
            <a:endParaRPr/>
          </a:p>
          <a:p>
            <a:pPr indent="-127000" lvl="0" marL="91440" rtl="0" algn="just">
              <a:lnSpc>
                <a:spcPct val="90000"/>
              </a:lnSpc>
              <a:spcBef>
                <a:spcPts val="1400"/>
              </a:spcBef>
              <a:spcAft>
                <a:spcPts val="0"/>
              </a:spcAft>
              <a:buSzPts val="2000"/>
              <a:buChar char=" "/>
            </a:pPr>
            <a:r>
              <a:rPr b="1" i="1" lang="en-US" sz="2000">
                <a:solidFill>
                  <a:srgbClr val="C00000"/>
                </a:solidFill>
              </a:rPr>
              <a:t>Rank selection,</a:t>
            </a:r>
            <a:r>
              <a:rPr b="1" i="1" lang="en-US" sz="2000"/>
              <a:t> </a:t>
            </a:r>
            <a:r>
              <a:rPr lang="en-US" sz="2000"/>
              <a:t>the hypotheses in the current population are first sorted by fitness. The probability that a hypothesis will be selected is then proportional to its rank in this sorted list, rather than its fitness.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 prototypical Genetic Algorithm</a:t>
            </a:r>
            <a:endParaRPr/>
          </a:p>
        </p:txBody>
      </p:sp>
      <p:pic>
        <p:nvPicPr>
          <p:cNvPr id="179" name="Google Shape;179;p13"/>
          <p:cNvPicPr preferRelativeResize="0"/>
          <p:nvPr>
            <p:ph idx="1" type="body"/>
          </p:nvPr>
        </p:nvPicPr>
        <p:blipFill rotWithShape="1">
          <a:blip r:embed="rId3">
            <a:alphaModFix/>
          </a:blip>
          <a:srcRect b="0" l="0" r="0" t="0"/>
          <a:stretch/>
        </p:blipFill>
        <p:spPr>
          <a:xfrm>
            <a:off x="1097281" y="1846263"/>
            <a:ext cx="9418320" cy="45164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An illustrative example</a:t>
            </a:r>
            <a:endParaRPr/>
          </a:p>
        </p:txBody>
      </p:sp>
      <p:sp>
        <p:nvSpPr>
          <p:cNvPr id="185" name="Google Shape;185;p1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GABIL uses a GA to learn boolean concepts represented by a disjunctive set of propositional rules.</a:t>
            </a:r>
            <a:endParaRPr/>
          </a:p>
          <a:p>
            <a:pPr indent="0" lvl="0" marL="91440" rtl="0" algn="l">
              <a:lnSpc>
                <a:spcPct val="90000"/>
              </a:lnSpc>
              <a:spcBef>
                <a:spcPts val="1400"/>
              </a:spcBef>
              <a:spcAft>
                <a:spcPts val="0"/>
              </a:spcAft>
              <a:buSzPts val="2000"/>
              <a:buNone/>
            </a:pPr>
            <a:r>
              <a:t/>
            </a:r>
            <a:endParaRPr sz="2000"/>
          </a:p>
          <a:p>
            <a:pPr indent="-127000" lvl="0" marL="91440" rtl="0" algn="l">
              <a:lnSpc>
                <a:spcPct val="90000"/>
              </a:lnSpc>
              <a:spcBef>
                <a:spcPts val="1400"/>
              </a:spcBef>
              <a:spcAft>
                <a:spcPts val="0"/>
              </a:spcAft>
              <a:buSzPts val="2000"/>
              <a:buChar char=" "/>
            </a:pPr>
            <a:r>
              <a:rPr lang="en-US" sz="2000"/>
              <a:t>In experiments over several concept learning problems, GABIL was found to be roughly comparable in generalization accuracy to other learning algorithms such as the decision tree learning algorithm C4.5 and the rule learning system AQ14.</a:t>
            </a:r>
            <a:endParaRPr/>
          </a:p>
          <a:p>
            <a:pPr indent="0" lvl="0" marL="91440" rtl="0" algn="l">
              <a:lnSpc>
                <a:spcPct val="90000"/>
              </a:lnSpc>
              <a:spcBef>
                <a:spcPts val="1400"/>
              </a:spcBef>
              <a:spcAft>
                <a:spcPts val="0"/>
              </a:spcAft>
              <a:buSzPts val="2000"/>
              <a:buNone/>
            </a:pPr>
            <a:r>
              <a:t/>
            </a:r>
            <a:endParaRPr sz="2000"/>
          </a:p>
          <a:p>
            <a:pPr indent="-127000" lvl="0" marL="91440" rtl="0" algn="l">
              <a:lnSpc>
                <a:spcPct val="90000"/>
              </a:lnSpc>
              <a:spcBef>
                <a:spcPts val="1400"/>
              </a:spcBef>
              <a:spcAft>
                <a:spcPts val="0"/>
              </a:spcAft>
              <a:buSzPts val="2000"/>
              <a:buChar char=" "/>
            </a:pPr>
            <a:r>
              <a:rPr lang="en-US" sz="2000"/>
              <a:t>The algorithm used by GABIL is exactly the prototypical genetic algorithm.</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An illustrative example(cont…</a:t>
            </a:r>
            <a:endParaRPr/>
          </a:p>
        </p:txBody>
      </p:sp>
      <p:sp>
        <p:nvSpPr>
          <p:cNvPr id="191" name="Google Shape;191;p1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To illustrate, consider a hypothesis space in which rule preconditions are conjunctions of constraints over two boolean attributes, </a:t>
            </a:r>
            <a:r>
              <a:rPr b="1" i="1" lang="en-US" sz="2000"/>
              <a:t>a1 </a:t>
            </a:r>
            <a:r>
              <a:rPr lang="en-US" sz="2000"/>
              <a:t>and </a:t>
            </a:r>
            <a:r>
              <a:rPr i="1" lang="en-US" sz="2000"/>
              <a:t>a2. </a:t>
            </a:r>
            <a:r>
              <a:rPr lang="en-US" sz="2000"/>
              <a:t>The rule post condition is described by a single bit that indicates </a:t>
            </a:r>
            <a:r>
              <a:rPr b="1" lang="en-US" sz="2000"/>
              <a:t>the </a:t>
            </a:r>
            <a:r>
              <a:rPr lang="en-US" sz="2000"/>
              <a:t>predicted value of the target attribute c. Thus, the hypothesis consisting of the two rules.</a:t>
            </a:r>
            <a:endParaRPr/>
          </a:p>
          <a:p>
            <a:pPr indent="0" lvl="0" marL="91440" rtl="0" algn="l">
              <a:lnSpc>
                <a:spcPct val="90000"/>
              </a:lnSpc>
              <a:spcBef>
                <a:spcPts val="1400"/>
              </a:spcBef>
              <a:spcAft>
                <a:spcPts val="0"/>
              </a:spcAft>
              <a:buSzPts val="2000"/>
              <a:buNone/>
            </a:pPr>
            <a:r>
              <a:t/>
            </a:r>
            <a:endParaRPr/>
          </a:p>
        </p:txBody>
      </p:sp>
      <p:pic>
        <p:nvPicPr>
          <p:cNvPr id="192" name="Google Shape;192;p15"/>
          <p:cNvPicPr preferRelativeResize="0"/>
          <p:nvPr/>
        </p:nvPicPr>
        <p:blipFill rotWithShape="1">
          <a:blip r:embed="rId3">
            <a:alphaModFix/>
          </a:blip>
          <a:srcRect b="0" l="0" r="0" t="0"/>
          <a:stretch/>
        </p:blipFill>
        <p:spPr>
          <a:xfrm>
            <a:off x="1066801" y="3733800"/>
            <a:ext cx="7391399" cy="167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1.5. An illustrative example      … Contd. </a:t>
            </a:r>
            <a:endParaRPr/>
          </a:p>
        </p:txBody>
      </p:sp>
      <p:sp>
        <p:nvSpPr>
          <p:cNvPr id="198" name="Google Shape;198;p1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To illustrate, consider a hypothesis space in which rule preconditions are conjunctions of constraints over two Boolean attributes, </a:t>
            </a:r>
            <a:r>
              <a:rPr b="1" i="1" lang="en-US" sz="2000"/>
              <a:t>a1 </a:t>
            </a:r>
            <a:r>
              <a:rPr lang="en-US" sz="2000"/>
              <a:t>and </a:t>
            </a:r>
            <a:r>
              <a:rPr i="1" lang="en-US" sz="2000"/>
              <a:t>a2. </a:t>
            </a:r>
            <a:r>
              <a:rPr lang="en-US" sz="2000"/>
              <a:t>The rule post condition is described by a single bit that indicates </a:t>
            </a:r>
            <a:r>
              <a:rPr b="1" lang="en-US" sz="2000"/>
              <a:t>the </a:t>
            </a:r>
            <a:r>
              <a:rPr lang="en-US" sz="2000"/>
              <a:t>predicted value of the target attribute c. Thus, the hypothesis consisting of the two rules.</a:t>
            </a:r>
            <a:endParaRPr/>
          </a:p>
          <a:p>
            <a:pPr indent="0" lvl="0" marL="91440" rtl="0" algn="l">
              <a:lnSpc>
                <a:spcPct val="90000"/>
              </a:lnSpc>
              <a:spcBef>
                <a:spcPts val="1400"/>
              </a:spcBef>
              <a:spcAft>
                <a:spcPts val="0"/>
              </a:spcAft>
              <a:buSzPts val="2000"/>
              <a:buNone/>
            </a:pPr>
            <a:r>
              <a:t/>
            </a:r>
            <a:endParaRPr/>
          </a:p>
        </p:txBody>
      </p:sp>
      <p:pic>
        <p:nvPicPr>
          <p:cNvPr id="199" name="Google Shape;199;p16"/>
          <p:cNvPicPr preferRelativeResize="0"/>
          <p:nvPr/>
        </p:nvPicPr>
        <p:blipFill rotWithShape="1">
          <a:blip r:embed="rId3">
            <a:alphaModFix/>
          </a:blip>
          <a:srcRect b="0" l="0" r="0" t="0"/>
          <a:stretch/>
        </p:blipFill>
        <p:spPr>
          <a:xfrm>
            <a:off x="1066801" y="3773009"/>
            <a:ext cx="10261106" cy="2432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1.5. An illustrative example      … Contd. </a:t>
            </a:r>
            <a:endParaRPr/>
          </a:p>
        </p:txBody>
      </p:sp>
      <p:sp>
        <p:nvSpPr>
          <p:cNvPr id="205" name="Google Shape;205;p1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sz="2000"/>
              <a:t>GABIL uses the standard mutation operator in which a single bit is chosen at random and replaced by its complement. The crossover operator that it uses is the two-point crossover operator.</a:t>
            </a:r>
            <a:endParaRPr/>
          </a:p>
          <a:p>
            <a:pPr indent="-127000" lvl="0" marL="91440" rtl="0" algn="just">
              <a:lnSpc>
                <a:spcPct val="90000"/>
              </a:lnSpc>
              <a:spcBef>
                <a:spcPts val="1400"/>
              </a:spcBef>
              <a:spcAft>
                <a:spcPts val="0"/>
              </a:spcAft>
              <a:buSzPts val="2000"/>
              <a:buChar char=" "/>
            </a:pPr>
            <a:r>
              <a:rPr lang="en-US" sz="2000"/>
              <a:t>For example, if the two parent strings are</a:t>
            </a:r>
            <a:endParaRPr/>
          </a:p>
          <a:p>
            <a:pPr indent="0" lvl="0" marL="91440" rtl="0" algn="just">
              <a:lnSpc>
                <a:spcPct val="90000"/>
              </a:lnSpc>
              <a:spcBef>
                <a:spcPts val="1400"/>
              </a:spcBef>
              <a:spcAft>
                <a:spcPts val="0"/>
              </a:spcAft>
              <a:buSzPts val="2000"/>
              <a:buNone/>
            </a:pPr>
            <a:r>
              <a:t/>
            </a:r>
            <a:endParaRPr sz="2000"/>
          </a:p>
          <a:p>
            <a:pPr indent="0" lvl="0" marL="91440" rtl="0" algn="just">
              <a:lnSpc>
                <a:spcPct val="90000"/>
              </a:lnSpc>
              <a:spcBef>
                <a:spcPts val="1400"/>
              </a:spcBef>
              <a:spcAft>
                <a:spcPts val="0"/>
              </a:spcAft>
              <a:buSzPts val="2000"/>
              <a:buNone/>
            </a:pPr>
            <a:r>
              <a:t/>
            </a:r>
            <a:endParaRPr sz="2000"/>
          </a:p>
          <a:p>
            <a:pPr indent="0" lvl="0" marL="0" rtl="0" algn="l">
              <a:lnSpc>
                <a:spcPct val="90000"/>
              </a:lnSpc>
              <a:spcBef>
                <a:spcPts val="1400"/>
              </a:spcBef>
              <a:spcAft>
                <a:spcPts val="0"/>
              </a:spcAft>
              <a:buSzPts val="2000"/>
              <a:buNone/>
            </a:pPr>
            <a:r>
              <a:rPr lang="en-US" sz="2000"/>
              <a:t>    </a:t>
            </a:r>
            <a:endParaRPr/>
          </a:p>
          <a:p>
            <a:pPr indent="0" lvl="0" marL="0" rtl="0" algn="l">
              <a:lnSpc>
                <a:spcPct val="90000"/>
              </a:lnSpc>
              <a:spcBef>
                <a:spcPts val="1400"/>
              </a:spcBef>
              <a:spcAft>
                <a:spcPts val="0"/>
              </a:spcAft>
              <a:buSzPts val="2000"/>
              <a:buNone/>
            </a:pPr>
            <a:r>
              <a:rPr lang="en-US" sz="2000"/>
              <a:t> crossover points chosen for the first parent are the points following bit positions 1 and 8,</a:t>
            </a:r>
            <a:endParaRPr/>
          </a:p>
          <a:p>
            <a:pPr indent="0" lvl="0" marL="91440" rtl="0" algn="l">
              <a:lnSpc>
                <a:spcPct val="90000"/>
              </a:lnSpc>
              <a:spcBef>
                <a:spcPts val="1400"/>
              </a:spcBef>
              <a:spcAft>
                <a:spcPts val="0"/>
              </a:spcAft>
              <a:buSzPts val="2000"/>
              <a:buNone/>
            </a:pPr>
            <a:r>
              <a:t/>
            </a:r>
            <a:endParaRPr/>
          </a:p>
        </p:txBody>
      </p:sp>
      <p:pic>
        <p:nvPicPr>
          <p:cNvPr id="206" name="Google Shape;206;p17"/>
          <p:cNvPicPr preferRelativeResize="0"/>
          <p:nvPr/>
        </p:nvPicPr>
        <p:blipFill rotWithShape="1">
          <a:blip r:embed="rId3">
            <a:alphaModFix/>
          </a:blip>
          <a:srcRect b="0" l="0" r="0" t="0"/>
          <a:stretch/>
        </p:blipFill>
        <p:spPr>
          <a:xfrm>
            <a:off x="870012" y="3657600"/>
            <a:ext cx="4891596" cy="821644"/>
          </a:xfrm>
          <a:prstGeom prst="rect">
            <a:avLst/>
          </a:prstGeom>
          <a:noFill/>
          <a:ln>
            <a:noFill/>
          </a:ln>
        </p:spPr>
      </p:pic>
      <p:pic>
        <p:nvPicPr>
          <p:cNvPr id="207" name="Google Shape;207;p17"/>
          <p:cNvPicPr preferRelativeResize="0"/>
          <p:nvPr/>
        </p:nvPicPr>
        <p:blipFill rotWithShape="1">
          <a:blip r:embed="rId4">
            <a:alphaModFix/>
          </a:blip>
          <a:srcRect b="0" l="0" r="0" t="0"/>
          <a:stretch/>
        </p:blipFill>
        <p:spPr>
          <a:xfrm>
            <a:off x="5988877" y="3657600"/>
            <a:ext cx="5166804" cy="7324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1.5. An illustrative example      … Contd</a:t>
            </a:r>
            <a:endParaRPr/>
          </a:p>
        </p:txBody>
      </p:sp>
      <p:sp>
        <p:nvSpPr>
          <p:cNvPr id="213" name="Google Shape;213;p1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sz="2000"/>
              <a:t>crossover points chosen for the second parent are the points following bit positions 1 and 3,</a:t>
            </a:r>
            <a:endParaRPr/>
          </a:p>
          <a:p>
            <a:pPr indent="0" lvl="0" marL="91440" rtl="0" algn="just">
              <a:lnSpc>
                <a:spcPct val="90000"/>
              </a:lnSpc>
              <a:spcBef>
                <a:spcPts val="1400"/>
              </a:spcBef>
              <a:spcAft>
                <a:spcPts val="0"/>
              </a:spcAft>
              <a:buSzPts val="2000"/>
              <a:buNone/>
            </a:pPr>
            <a:r>
              <a:t/>
            </a:r>
            <a:endParaRPr sz="2000"/>
          </a:p>
          <a:p>
            <a:pPr indent="0" lvl="0" marL="91440" rtl="0" algn="l">
              <a:lnSpc>
                <a:spcPct val="90000"/>
              </a:lnSpc>
              <a:spcBef>
                <a:spcPts val="1400"/>
              </a:spcBef>
              <a:spcAft>
                <a:spcPts val="0"/>
              </a:spcAft>
              <a:buSzPts val="2000"/>
              <a:buNone/>
            </a:pPr>
            <a:r>
              <a:t/>
            </a:r>
            <a:endParaRPr/>
          </a:p>
        </p:txBody>
      </p:sp>
      <p:pic>
        <p:nvPicPr>
          <p:cNvPr id="214" name="Google Shape;214;p18"/>
          <p:cNvPicPr preferRelativeResize="0"/>
          <p:nvPr/>
        </p:nvPicPr>
        <p:blipFill rotWithShape="1">
          <a:blip r:embed="rId3">
            <a:alphaModFix/>
          </a:blip>
          <a:srcRect b="0" l="0" r="0" t="0"/>
          <a:stretch/>
        </p:blipFill>
        <p:spPr>
          <a:xfrm>
            <a:off x="1174811" y="2590800"/>
            <a:ext cx="3912093" cy="609600"/>
          </a:xfrm>
          <a:prstGeom prst="rect">
            <a:avLst/>
          </a:prstGeom>
          <a:noFill/>
          <a:ln>
            <a:noFill/>
          </a:ln>
        </p:spPr>
      </p:pic>
      <p:pic>
        <p:nvPicPr>
          <p:cNvPr id="215" name="Google Shape;215;p18"/>
          <p:cNvPicPr preferRelativeResize="0"/>
          <p:nvPr/>
        </p:nvPicPr>
        <p:blipFill rotWithShape="1">
          <a:blip r:embed="rId4">
            <a:alphaModFix/>
          </a:blip>
          <a:srcRect b="0" l="0" r="0" t="0"/>
          <a:stretch/>
        </p:blipFill>
        <p:spPr>
          <a:xfrm>
            <a:off x="7563774" y="2447951"/>
            <a:ext cx="3453414" cy="837620"/>
          </a:xfrm>
          <a:prstGeom prst="rect">
            <a:avLst/>
          </a:prstGeom>
          <a:noFill/>
          <a:ln>
            <a:noFill/>
          </a:ln>
        </p:spPr>
      </p:pic>
      <p:pic>
        <p:nvPicPr>
          <p:cNvPr id="216" name="Google Shape;216;p18"/>
          <p:cNvPicPr preferRelativeResize="0"/>
          <p:nvPr/>
        </p:nvPicPr>
        <p:blipFill rotWithShape="1">
          <a:blip r:embed="rId5">
            <a:alphaModFix/>
          </a:blip>
          <a:srcRect b="0" l="0" r="0" t="0"/>
          <a:stretch/>
        </p:blipFill>
        <p:spPr>
          <a:xfrm>
            <a:off x="838200" y="3352800"/>
            <a:ext cx="8687540" cy="25989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1.5. An illustrative example      … Contd. </a:t>
            </a:r>
            <a:endParaRPr/>
          </a:p>
        </p:txBody>
      </p:sp>
      <p:sp>
        <p:nvSpPr>
          <p:cNvPr id="222" name="Google Shape;222;p1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sz="2000"/>
              <a:t>Fitness function. </a:t>
            </a:r>
            <a:r>
              <a:rPr lang="en-US" sz="2000"/>
              <a:t>The fitness of each hypothesized rule set is based on its classification accuracy over the training data. In particular, the function used to measure fitness is </a:t>
            </a:r>
            <a:endParaRPr/>
          </a:p>
          <a:p>
            <a:pPr indent="0" lvl="0" marL="91440" rtl="0" algn="l">
              <a:lnSpc>
                <a:spcPct val="90000"/>
              </a:lnSpc>
              <a:spcBef>
                <a:spcPts val="1400"/>
              </a:spcBef>
              <a:spcAft>
                <a:spcPts val="0"/>
              </a:spcAft>
              <a:buSzPts val="2000"/>
              <a:buNone/>
            </a:pPr>
            <a:r>
              <a:t/>
            </a:r>
            <a:endParaRPr sz="2000"/>
          </a:p>
          <a:p>
            <a:pPr indent="0" lvl="0" marL="0" rtl="0" algn="l">
              <a:lnSpc>
                <a:spcPct val="90000"/>
              </a:lnSpc>
              <a:spcBef>
                <a:spcPts val="1400"/>
              </a:spcBef>
              <a:spcAft>
                <a:spcPts val="0"/>
              </a:spcAft>
              <a:buSzPts val="2000"/>
              <a:buNone/>
            </a:pPr>
            <a:r>
              <a:t/>
            </a:r>
            <a:endParaRPr sz="2000"/>
          </a:p>
          <a:p>
            <a:pPr indent="0" lvl="0" marL="0" rtl="0" algn="l">
              <a:lnSpc>
                <a:spcPct val="90000"/>
              </a:lnSpc>
              <a:spcBef>
                <a:spcPts val="1400"/>
              </a:spcBef>
              <a:spcAft>
                <a:spcPts val="0"/>
              </a:spcAft>
              <a:buSzPts val="2000"/>
              <a:buNone/>
            </a:pPr>
            <a:r>
              <a:rPr lang="en-US" sz="2000"/>
              <a:t>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rPr lang="en-US" sz="2000"/>
              <a:t>where </a:t>
            </a:r>
            <a:r>
              <a:rPr b="1" i="1" lang="en-US" sz="2000"/>
              <a:t>correct (h) </a:t>
            </a:r>
            <a:r>
              <a:rPr lang="en-US" sz="2000"/>
              <a:t>is the percent of all training examples correctly    </a:t>
            </a:r>
            <a:endParaRPr/>
          </a:p>
          <a:p>
            <a:pPr indent="0" lvl="0" marL="0" rtl="0" algn="l">
              <a:lnSpc>
                <a:spcPct val="90000"/>
              </a:lnSpc>
              <a:spcBef>
                <a:spcPts val="1400"/>
              </a:spcBef>
              <a:spcAft>
                <a:spcPts val="0"/>
              </a:spcAft>
              <a:buSzPts val="2000"/>
              <a:buNone/>
            </a:pPr>
            <a:r>
              <a:rPr lang="en-US" sz="2000"/>
              <a:t>    classified by hypothesis </a:t>
            </a:r>
            <a:r>
              <a:rPr b="1" i="1" lang="en-US" sz="2000"/>
              <a:t>h.</a:t>
            </a:r>
            <a:endParaRPr sz="2000"/>
          </a:p>
          <a:p>
            <a:pPr indent="0" lvl="0" marL="91440" rtl="0" algn="l">
              <a:lnSpc>
                <a:spcPct val="90000"/>
              </a:lnSpc>
              <a:spcBef>
                <a:spcPts val="1400"/>
              </a:spcBef>
              <a:spcAft>
                <a:spcPts val="0"/>
              </a:spcAft>
              <a:buSzPts val="2000"/>
              <a:buNone/>
            </a:pPr>
            <a:r>
              <a:t/>
            </a:r>
            <a:endParaRPr/>
          </a:p>
        </p:txBody>
      </p:sp>
      <p:pic>
        <p:nvPicPr>
          <p:cNvPr id="223" name="Google Shape;223;p19"/>
          <p:cNvPicPr preferRelativeResize="0"/>
          <p:nvPr/>
        </p:nvPicPr>
        <p:blipFill rotWithShape="1">
          <a:blip r:embed="rId3">
            <a:alphaModFix/>
          </a:blip>
          <a:srcRect b="0" l="0" r="0" t="0"/>
          <a:stretch/>
        </p:blipFill>
        <p:spPr>
          <a:xfrm>
            <a:off x="2095500" y="3343275"/>
            <a:ext cx="4953000" cy="77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                          </a:t>
            </a:r>
            <a:r>
              <a:rPr lang="en-US">
                <a:solidFill>
                  <a:srgbClr val="00B050"/>
                </a:solidFill>
              </a:rPr>
              <a:t>TOPICS</a:t>
            </a:r>
            <a:endParaRPr/>
          </a:p>
        </p:txBody>
      </p:sp>
      <p:sp>
        <p:nvSpPr>
          <p:cNvPr id="108" name="Google Shape;108;p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85000" lnSpcReduction="20000"/>
          </a:bodyPr>
          <a:lstStyle/>
          <a:p>
            <a:pPr indent="-107950" lvl="0" marL="91440" rtl="0" algn="l">
              <a:lnSpc>
                <a:spcPct val="90000"/>
              </a:lnSpc>
              <a:spcBef>
                <a:spcPts val="0"/>
              </a:spcBef>
              <a:spcAft>
                <a:spcPts val="0"/>
              </a:spcAft>
              <a:buSzPct val="100000"/>
              <a:buChar char=" "/>
            </a:pPr>
            <a:r>
              <a:rPr b="1" lang="en-US" sz="2000">
                <a:solidFill>
                  <a:srgbClr val="FF0000"/>
                </a:solidFill>
              </a:rPr>
              <a:t>1. Genetic Algorithms: </a:t>
            </a:r>
            <a:endParaRPr/>
          </a:p>
          <a:p>
            <a:pPr indent="-107950" lvl="0" marL="91440" rtl="0" algn="l">
              <a:lnSpc>
                <a:spcPct val="90000"/>
              </a:lnSpc>
              <a:spcBef>
                <a:spcPts val="1400"/>
              </a:spcBef>
              <a:spcAft>
                <a:spcPts val="0"/>
              </a:spcAft>
              <a:buSzPct val="100000"/>
              <a:buChar char=" "/>
            </a:pPr>
            <a:r>
              <a:rPr b="1" lang="en-US" sz="2000">
                <a:solidFill>
                  <a:srgbClr val="FF0000"/>
                </a:solidFill>
              </a:rPr>
              <a:t>	</a:t>
            </a:r>
            <a:r>
              <a:rPr lang="en-US" sz="2000">
                <a:solidFill>
                  <a:srgbClr val="FF0000"/>
                </a:solidFill>
              </a:rPr>
              <a:t>1.1. Introduction &amp; Prototypical GA </a:t>
            </a:r>
            <a:endParaRPr/>
          </a:p>
          <a:p>
            <a:pPr indent="-107950" lvl="0" marL="91440" rtl="0" algn="l">
              <a:lnSpc>
                <a:spcPct val="90000"/>
              </a:lnSpc>
              <a:spcBef>
                <a:spcPts val="1400"/>
              </a:spcBef>
              <a:spcAft>
                <a:spcPts val="0"/>
              </a:spcAft>
              <a:buSzPct val="100000"/>
              <a:buChar char=" "/>
            </a:pPr>
            <a:r>
              <a:rPr lang="en-US" sz="2000">
                <a:solidFill>
                  <a:srgbClr val="FF0000"/>
                </a:solidFill>
              </a:rPr>
              <a:t>	1.2. Representing Hypothesis</a:t>
            </a:r>
            <a:endParaRPr/>
          </a:p>
          <a:p>
            <a:pPr indent="-107950" lvl="0" marL="91440" rtl="0" algn="l">
              <a:lnSpc>
                <a:spcPct val="90000"/>
              </a:lnSpc>
              <a:spcBef>
                <a:spcPts val="1400"/>
              </a:spcBef>
              <a:spcAft>
                <a:spcPts val="0"/>
              </a:spcAft>
              <a:buSzPct val="100000"/>
              <a:buChar char=" "/>
            </a:pPr>
            <a:r>
              <a:rPr lang="en-US" sz="2000">
                <a:solidFill>
                  <a:srgbClr val="FF0000"/>
                </a:solidFill>
              </a:rPr>
              <a:t>	1.3. Genetic Operators </a:t>
            </a:r>
            <a:endParaRPr/>
          </a:p>
          <a:p>
            <a:pPr indent="-107950" lvl="0" marL="91440" rtl="0" algn="l">
              <a:lnSpc>
                <a:spcPct val="90000"/>
              </a:lnSpc>
              <a:spcBef>
                <a:spcPts val="1400"/>
              </a:spcBef>
              <a:spcAft>
                <a:spcPts val="0"/>
              </a:spcAft>
              <a:buSzPct val="100000"/>
              <a:buChar char=" "/>
            </a:pPr>
            <a:r>
              <a:rPr lang="en-US" sz="2000">
                <a:solidFill>
                  <a:srgbClr val="FF0000"/>
                </a:solidFill>
              </a:rPr>
              <a:t>	1.4. Fitness Function and Selection </a:t>
            </a:r>
            <a:endParaRPr/>
          </a:p>
          <a:p>
            <a:pPr indent="-107950" lvl="0" marL="91440" rtl="0" algn="l">
              <a:lnSpc>
                <a:spcPct val="90000"/>
              </a:lnSpc>
              <a:spcBef>
                <a:spcPts val="1400"/>
              </a:spcBef>
              <a:spcAft>
                <a:spcPts val="0"/>
              </a:spcAft>
              <a:buSzPct val="100000"/>
              <a:buChar char=" "/>
            </a:pPr>
            <a:r>
              <a:rPr lang="en-US" sz="2000">
                <a:solidFill>
                  <a:srgbClr val="FF0000"/>
                </a:solidFill>
              </a:rPr>
              <a:t>	1.5. An Illustrative Example </a:t>
            </a:r>
            <a:endParaRPr/>
          </a:p>
          <a:p>
            <a:pPr indent="-107950" lvl="0" marL="91440" rtl="0" algn="l">
              <a:lnSpc>
                <a:spcPct val="90000"/>
              </a:lnSpc>
              <a:spcBef>
                <a:spcPts val="1400"/>
              </a:spcBef>
              <a:spcAft>
                <a:spcPts val="0"/>
              </a:spcAft>
              <a:buSzPct val="100000"/>
              <a:buChar char=" "/>
            </a:pPr>
            <a:r>
              <a:rPr lang="en-US" sz="2000">
                <a:solidFill>
                  <a:srgbClr val="FF0000"/>
                </a:solidFill>
              </a:rPr>
              <a:t>	1.6. Hypothesis Space Search </a:t>
            </a:r>
            <a:endParaRPr/>
          </a:p>
          <a:p>
            <a:pPr indent="0" lvl="0" marL="91440" rtl="0" algn="l">
              <a:lnSpc>
                <a:spcPct val="90000"/>
              </a:lnSpc>
              <a:spcBef>
                <a:spcPts val="1400"/>
              </a:spcBef>
              <a:spcAft>
                <a:spcPts val="0"/>
              </a:spcAft>
              <a:buSzPct val="100000"/>
              <a:buNone/>
            </a:pPr>
            <a:r>
              <a:t/>
            </a:r>
            <a:endParaRPr b="1" sz="2000">
              <a:solidFill>
                <a:srgbClr val="FF0000"/>
              </a:solidFill>
            </a:endParaRPr>
          </a:p>
          <a:p>
            <a:pPr indent="-107950" lvl="0" marL="91440" rtl="0" algn="l">
              <a:lnSpc>
                <a:spcPct val="90000"/>
              </a:lnSpc>
              <a:spcBef>
                <a:spcPts val="1400"/>
              </a:spcBef>
              <a:spcAft>
                <a:spcPts val="0"/>
              </a:spcAft>
              <a:buSzPct val="100000"/>
              <a:buChar char=" "/>
            </a:pPr>
            <a:r>
              <a:rPr b="1" lang="en-US" sz="2000">
                <a:solidFill>
                  <a:srgbClr val="FF0000"/>
                </a:solidFill>
              </a:rPr>
              <a:t>2. Genetic Programming :</a:t>
            </a:r>
            <a:endParaRPr/>
          </a:p>
          <a:p>
            <a:pPr indent="-107950" lvl="0" marL="91440" rtl="0" algn="l">
              <a:lnSpc>
                <a:spcPct val="90000"/>
              </a:lnSpc>
              <a:spcBef>
                <a:spcPts val="1400"/>
              </a:spcBef>
              <a:spcAft>
                <a:spcPts val="0"/>
              </a:spcAft>
              <a:buSzPct val="100000"/>
              <a:buChar char=" "/>
            </a:pPr>
            <a:r>
              <a:rPr b="1" lang="en-US" sz="2000">
                <a:solidFill>
                  <a:srgbClr val="FF0000"/>
                </a:solidFill>
              </a:rPr>
              <a:t>	</a:t>
            </a:r>
            <a:r>
              <a:rPr lang="en-US" sz="2000">
                <a:solidFill>
                  <a:srgbClr val="FF0000"/>
                </a:solidFill>
              </a:rPr>
              <a:t>2.1. Representing Programs </a:t>
            </a:r>
            <a:endParaRPr/>
          </a:p>
          <a:p>
            <a:pPr indent="-107950" lvl="0" marL="91440" rtl="0" algn="l">
              <a:lnSpc>
                <a:spcPct val="90000"/>
              </a:lnSpc>
              <a:spcBef>
                <a:spcPts val="1400"/>
              </a:spcBef>
              <a:spcAft>
                <a:spcPts val="0"/>
              </a:spcAft>
              <a:buSzPct val="100000"/>
              <a:buChar char=" "/>
            </a:pPr>
            <a:r>
              <a:rPr b="1" lang="en-US" sz="2000">
                <a:solidFill>
                  <a:srgbClr val="FF0000"/>
                </a:solidFill>
              </a:rPr>
              <a:t>	</a:t>
            </a:r>
            <a:r>
              <a:rPr lang="en-US" sz="2000">
                <a:solidFill>
                  <a:srgbClr val="FF0000"/>
                </a:solidFill>
              </a:rPr>
              <a:t>2.2. Illustrative Example</a:t>
            </a:r>
            <a:endParaRPr b="1" sz="2000">
              <a:solidFill>
                <a:srgbClr val="FF0000"/>
              </a:solidFill>
            </a:endParaRPr>
          </a:p>
          <a:p>
            <a:pPr indent="0" lvl="0" marL="91440" rtl="0" algn="l">
              <a:lnSpc>
                <a:spcPct val="90000"/>
              </a:lnSpc>
              <a:spcBef>
                <a:spcPts val="1400"/>
              </a:spcBef>
              <a:spcAft>
                <a:spcPts val="0"/>
              </a:spcAft>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1.6. Hypothesis Space Search</a:t>
            </a:r>
            <a:endParaRPr/>
          </a:p>
        </p:txBody>
      </p:sp>
      <p:sp>
        <p:nvSpPr>
          <p:cNvPr id="229" name="Google Shape;229;p2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just">
              <a:lnSpc>
                <a:spcPct val="90000"/>
              </a:lnSpc>
              <a:spcBef>
                <a:spcPts val="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GAs employ a randomized beam search method to seek a maximally fit hypothesis. This search is quite different from that of other learning methods.</a:t>
            </a:r>
            <a:endParaRPr/>
          </a:p>
          <a:p>
            <a:pPr indent="0" lvl="0" marL="91440" rtl="0" algn="just">
              <a:lnSpc>
                <a:spcPct val="90000"/>
              </a:lnSpc>
              <a:spcBef>
                <a:spcPts val="1400"/>
              </a:spcBef>
              <a:spcAft>
                <a:spcPts val="0"/>
              </a:spcAft>
              <a:buSzPts val="2000"/>
              <a:buNone/>
            </a:pPr>
            <a:r>
              <a:t/>
            </a:r>
            <a:endParaRPr/>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The GA search can move much more quickly, replacing a parent hypothesis by an offspring that may be radically different from the parent.</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1.6. Hypothesis Space Search   …Contd.</a:t>
            </a:r>
            <a:endParaRPr/>
          </a:p>
        </p:txBody>
      </p:sp>
      <p:sp>
        <p:nvSpPr>
          <p:cNvPr id="235" name="Google Shape;235;p2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a:t>Crowding is a phenomenon in which some individual that is more highly fit than others in the population quickly reproduces, so that copies of this individual and very similar individuals take over a large fraction of the population. </a:t>
            </a:r>
            <a:endParaRPr/>
          </a:p>
          <a:p>
            <a:pPr indent="0" lvl="0" marL="91440" rtl="0" algn="just">
              <a:lnSpc>
                <a:spcPct val="90000"/>
              </a:lnSpc>
              <a:spcBef>
                <a:spcPts val="1400"/>
              </a:spcBef>
              <a:spcAft>
                <a:spcPts val="0"/>
              </a:spcAft>
              <a:buSzPts val="2000"/>
              <a:buNone/>
            </a:pPr>
            <a:r>
              <a:t/>
            </a:r>
            <a:endParaRPr/>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The negative impact of crowding is that it reduces the diversity of the population, thereby slowing further progress by the GA.</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1.6. Hypothesis Space Search   …Contd.</a:t>
            </a:r>
            <a:endParaRPr/>
          </a:p>
        </p:txBody>
      </p:sp>
      <p:sp>
        <p:nvSpPr>
          <p:cNvPr id="241" name="Google Shape;241;p2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a:t>Several strategies have been explored for reducing crowding. One approach is to alter the selection function.</a:t>
            </a:r>
            <a:endParaRPr/>
          </a:p>
          <a:p>
            <a:pPr indent="-182880" lvl="1" marL="384048" rtl="0" algn="l">
              <a:lnSpc>
                <a:spcPct val="90000"/>
              </a:lnSpc>
              <a:spcBef>
                <a:spcPts val="400"/>
              </a:spcBef>
              <a:spcAft>
                <a:spcPts val="0"/>
              </a:spcAft>
              <a:buSzPts val="1800"/>
              <a:buChar char="◦"/>
            </a:pPr>
            <a:r>
              <a:rPr lang="en-US"/>
              <a:t>Using tournament selection or rank selection criteria  in place of fitness proportionate.</a:t>
            </a:r>
            <a:endParaRPr/>
          </a:p>
          <a:p>
            <a:pPr indent="-127000" lvl="0" marL="91440" rtl="0" algn="just">
              <a:lnSpc>
                <a:spcPct val="90000"/>
              </a:lnSpc>
              <a:spcBef>
                <a:spcPts val="1600"/>
              </a:spcBef>
              <a:spcAft>
                <a:spcPts val="0"/>
              </a:spcAft>
              <a:buSzPts val="2000"/>
              <a:buChar char=" "/>
            </a:pPr>
            <a:r>
              <a:rPr lang="en-US"/>
              <a:t>A related strategy is "fitness sharing," in which the measured fitness of an individual is reduced by the presence of other, similar individuals in the population.</a:t>
            </a:r>
            <a:endParaRPr/>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A third approach is to restrict the kinds of individuals allowed to recombine to form offspring</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b="1" lang="en-US" sz="4800"/>
              <a:t>Population Evolution and the Schema Theorem</a:t>
            </a:r>
            <a:br>
              <a:rPr lang="en-US" sz="4800"/>
            </a:br>
            <a:endParaRPr/>
          </a:p>
        </p:txBody>
      </p:sp>
      <p:sp>
        <p:nvSpPr>
          <p:cNvPr id="247" name="Google Shape;247;p2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20000"/>
          </a:bodyPr>
          <a:lstStyle/>
          <a:p>
            <a:pPr indent="-117475" lvl="0" marL="91440" rtl="0" algn="l">
              <a:lnSpc>
                <a:spcPct val="90000"/>
              </a:lnSpc>
              <a:spcBef>
                <a:spcPts val="0"/>
              </a:spcBef>
              <a:spcAft>
                <a:spcPts val="0"/>
              </a:spcAft>
              <a:buSzPct val="100000"/>
              <a:buFont typeface="Arial"/>
              <a:buChar char="•"/>
            </a:pPr>
            <a:r>
              <a:rPr lang="en-US" sz="2000"/>
              <a:t>a schema is any string composed of Os, Is, and *'s.</a:t>
            </a:r>
            <a:endParaRPr/>
          </a:p>
          <a:p>
            <a:pPr indent="-117475" lvl="0" marL="91440" rtl="0" algn="l">
              <a:lnSpc>
                <a:spcPct val="90000"/>
              </a:lnSpc>
              <a:spcBef>
                <a:spcPts val="1400"/>
              </a:spcBef>
              <a:spcAft>
                <a:spcPts val="0"/>
              </a:spcAft>
              <a:buSzPct val="100000"/>
              <a:buFont typeface="Arial"/>
              <a:buChar char="•"/>
            </a:pPr>
            <a:r>
              <a:rPr lang="en-US" sz="2000"/>
              <a:t>   For example, the schema 0*10 represents the set of bit strings that   </a:t>
            </a:r>
            <a:endParaRPr/>
          </a:p>
          <a:p>
            <a:pPr indent="-117475" lvl="0" marL="91440" rtl="0" algn="l">
              <a:lnSpc>
                <a:spcPct val="90000"/>
              </a:lnSpc>
              <a:spcBef>
                <a:spcPts val="1400"/>
              </a:spcBef>
              <a:spcAft>
                <a:spcPts val="0"/>
              </a:spcAft>
              <a:buSzPct val="100000"/>
              <a:buChar char=" "/>
            </a:pPr>
            <a:r>
              <a:rPr lang="en-US" sz="2000"/>
              <a:t>    includes exactly 0010 and 01 10.</a:t>
            </a:r>
            <a:endParaRPr/>
          </a:p>
          <a:p>
            <a:pPr indent="-117475" lvl="0" marL="91440" rtl="0" algn="l">
              <a:lnSpc>
                <a:spcPct val="90000"/>
              </a:lnSpc>
              <a:spcBef>
                <a:spcPts val="1400"/>
              </a:spcBef>
              <a:spcAft>
                <a:spcPts val="0"/>
              </a:spcAft>
              <a:buSzPct val="100000"/>
              <a:buFont typeface="Arial"/>
              <a:buChar char="•"/>
            </a:pPr>
            <a:r>
              <a:rPr lang="en-US" sz="2000"/>
              <a:t>   For example, the bit string 0010 can be thought of as a     </a:t>
            </a:r>
            <a:endParaRPr/>
          </a:p>
          <a:p>
            <a:pPr indent="-117475" lvl="0" marL="91440" rtl="0" algn="l">
              <a:lnSpc>
                <a:spcPct val="90000"/>
              </a:lnSpc>
              <a:spcBef>
                <a:spcPts val="1400"/>
              </a:spcBef>
              <a:spcAft>
                <a:spcPts val="0"/>
              </a:spcAft>
              <a:buSzPct val="100000"/>
              <a:buChar char=" "/>
            </a:pPr>
            <a:r>
              <a:rPr lang="en-US" sz="2000"/>
              <a:t>    representative of 24 distinct schemas including 00**, O* 10, ****   </a:t>
            </a:r>
            <a:endParaRPr/>
          </a:p>
          <a:p>
            <a:pPr indent="-117475" lvl="0" marL="91440" rtl="0" algn="l">
              <a:lnSpc>
                <a:spcPct val="90000"/>
              </a:lnSpc>
              <a:spcBef>
                <a:spcPts val="1400"/>
              </a:spcBef>
              <a:spcAft>
                <a:spcPts val="0"/>
              </a:spcAft>
              <a:buSzPct val="100000"/>
              <a:buChar char=" "/>
            </a:pPr>
            <a:r>
              <a:rPr lang="en-US" sz="2000"/>
              <a:t>    etc</a:t>
            </a:r>
            <a:endParaRPr sz="2000"/>
          </a:p>
          <a:p>
            <a:pPr indent="-117475" lvl="0" marL="91440" rtl="0" algn="l">
              <a:lnSpc>
                <a:spcPct val="90000"/>
              </a:lnSpc>
              <a:spcBef>
                <a:spcPts val="1400"/>
              </a:spcBef>
              <a:spcAft>
                <a:spcPts val="0"/>
              </a:spcAft>
              <a:buSzPct val="100000"/>
              <a:buFont typeface="Arial"/>
              <a:buChar char="•"/>
            </a:pPr>
            <a:r>
              <a:rPr lang="en-US" sz="2000"/>
              <a:t>   a population of bit strings can be viewed in terms of the set of </a:t>
            </a:r>
            <a:endParaRPr/>
          </a:p>
          <a:p>
            <a:pPr indent="-117475" lvl="0" marL="91440" rtl="0" algn="l">
              <a:lnSpc>
                <a:spcPct val="90000"/>
              </a:lnSpc>
              <a:spcBef>
                <a:spcPts val="1400"/>
              </a:spcBef>
              <a:spcAft>
                <a:spcPts val="0"/>
              </a:spcAft>
              <a:buSzPct val="100000"/>
              <a:buChar char=" "/>
            </a:pPr>
            <a:r>
              <a:rPr lang="en-US" sz="2000"/>
              <a:t>    schemas that it represents and the number of individuals associated   </a:t>
            </a:r>
            <a:endParaRPr/>
          </a:p>
          <a:p>
            <a:pPr indent="-117475" lvl="0" marL="91440" rtl="0" algn="l">
              <a:lnSpc>
                <a:spcPct val="90000"/>
              </a:lnSpc>
              <a:spcBef>
                <a:spcPts val="1400"/>
              </a:spcBef>
              <a:spcAft>
                <a:spcPts val="0"/>
              </a:spcAft>
              <a:buSzPct val="100000"/>
              <a:buChar char=" "/>
            </a:pPr>
            <a:r>
              <a:rPr lang="en-US" sz="2000"/>
              <a:t>    with each of these schema</a:t>
            </a:r>
            <a:endParaRPr/>
          </a:p>
          <a:p>
            <a:pPr indent="-117475" lvl="0" marL="91440" rtl="0" algn="l">
              <a:lnSpc>
                <a:spcPct val="90000"/>
              </a:lnSpc>
              <a:spcBef>
                <a:spcPts val="1400"/>
              </a:spcBef>
              <a:spcAft>
                <a:spcPts val="0"/>
              </a:spcAft>
              <a:buSzPct val="100000"/>
              <a:buFont typeface="Arial"/>
              <a:buChar char="•"/>
            </a:pPr>
            <a:r>
              <a:rPr lang="en-US" sz="2000"/>
              <a:t>   The schema theorem characterizes the evolution of the population within a GA in terms of the number of instances representing each schema.</a:t>
            </a:r>
            <a:endParaRPr/>
          </a:p>
          <a:p>
            <a:pPr indent="0" lvl="0" marL="91440" rtl="0" algn="l">
              <a:lnSpc>
                <a:spcPct val="90000"/>
              </a:lnSpc>
              <a:spcBef>
                <a:spcPts val="1400"/>
              </a:spcBef>
              <a:spcAft>
                <a:spcPts val="0"/>
              </a:spcAft>
              <a:buSzPct val="100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253" name="Google Shape;253;p2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l">
              <a:lnSpc>
                <a:spcPct val="90000"/>
              </a:lnSpc>
              <a:spcBef>
                <a:spcPts val="0"/>
              </a:spcBef>
              <a:spcAft>
                <a:spcPts val="0"/>
              </a:spcAft>
              <a:buSzPct val="100000"/>
              <a:buFont typeface="Arial"/>
              <a:buChar char="•"/>
            </a:pPr>
            <a:r>
              <a:rPr lang="en-US" sz="2000"/>
              <a:t>Let </a:t>
            </a:r>
            <a:r>
              <a:rPr i="1" lang="en-US" sz="2000"/>
              <a:t>m(s, t) </a:t>
            </a:r>
            <a:r>
              <a:rPr lang="en-US" sz="2000"/>
              <a:t>denote the number of instances of schema </a:t>
            </a:r>
            <a:r>
              <a:rPr i="1" lang="en-US" sz="2000"/>
              <a:t>s in the population at time t (i.e., </a:t>
            </a:r>
            <a:r>
              <a:rPr lang="en-US" sz="2000"/>
              <a:t>during the tth generation). The schema theorem describes the expected value of </a:t>
            </a:r>
            <a:r>
              <a:rPr i="1" lang="en-US" sz="2000"/>
              <a:t>m(s, t + 1) in terms of m(s, t) and other properties of the schema, population, and</a:t>
            </a:r>
            <a:endParaRPr/>
          </a:p>
          <a:p>
            <a:pPr indent="-117475" lvl="0" marL="91440" rtl="0" algn="l">
              <a:lnSpc>
                <a:spcPct val="90000"/>
              </a:lnSpc>
              <a:spcBef>
                <a:spcPts val="1400"/>
              </a:spcBef>
              <a:spcAft>
                <a:spcPts val="0"/>
              </a:spcAft>
              <a:buSzPct val="100000"/>
              <a:buChar char=" "/>
            </a:pPr>
            <a:r>
              <a:rPr lang="en-US" sz="2000"/>
              <a:t>GA algorithm parameters</a:t>
            </a:r>
            <a:r>
              <a:rPr lang="en-US"/>
              <a:t>.</a:t>
            </a:r>
            <a:endParaRPr/>
          </a:p>
          <a:p>
            <a:pPr indent="-117475" lvl="0" marL="91440" rtl="0" algn="l">
              <a:lnSpc>
                <a:spcPct val="90000"/>
              </a:lnSpc>
              <a:spcBef>
                <a:spcPts val="1400"/>
              </a:spcBef>
              <a:spcAft>
                <a:spcPts val="0"/>
              </a:spcAft>
              <a:buSzPct val="100000"/>
              <a:buFont typeface="Arial"/>
              <a:buChar char="•"/>
            </a:pPr>
            <a:r>
              <a:rPr lang="en-US" sz="2000"/>
              <a:t>  The evolution of the population in the GA depends on the selection step, the recombination step, and the mutation step. Let us start by considering just the effect of the selection step. Let f (h) denote the fitness of the individual bit string h and        denote the average fitness of all individuals in the population at time t. Let n be the total number of individuals in the population. Let </a:t>
            </a:r>
            <a:endParaRPr/>
          </a:p>
          <a:p>
            <a:pPr indent="-117475" lvl="0" marL="91440" rtl="0" algn="l">
              <a:lnSpc>
                <a:spcPct val="90000"/>
              </a:lnSpc>
              <a:spcBef>
                <a:spcPts val="1400"/>
              </a:spcBef>
              <a:spcAft>
                <a:spcPts val="0"/>
              </a:spcAft>
              <a:buSzPct val="100000"/>
              <a:buChar char=" "/>
            </a:pPr>
            <a:r>
              <a:rPr lang="en-US" sz="2000"/>
              <a:t>            </a:t>
            </a:r>
            <a:endParaRPr/>
          </a:p>
          <a:p>
            <a:pPr indent="-117475" lvl="0" marL="91440" rtl="0" algn="l">
              <a:lnSpc>
                <a:spcPct val="90000"/>
              </a:lnSpc>
              <a:spcBef>
                <a:spcPts val="1400"/>
              </a:spcBef>
              <a:spcAft>
                <a:spcPts val="0"/>
              </a:spcAft>
              <a:buSzPct val="100000"/>
              <a:buChar char=" "/>
            </a:pPr>
            <a:r>
              <a:rPr lang="en-US" sz="2000"/>
              <a:t>indicate that the individual h is both a representative of schema s and a member of the population at time t. Finally, let </a:t>
            </a:r>
            <a:endParaRPr/>
          </a:p>
          <a:p>
            <a:pPr indent="-117475" lvl="0" marL="91440" rtl="0" algn="l">
              <a:lnSpc>
                <a:spcPct val="90000"/>
              </a:lnSpc>
              <a:spcBef>
                <a:spcPts val="1400"/>
              </a:spcBef>
              <a:spcAft>
                <a:spcPts val="0"/>
              </a:spcAft>
              <a:buSzPct val="100000"/>
              <a:buChar char=" "/>
            </a:pPr>
            <a:r>
              <a:rPr lang="en-US" sz="2000"/>
              <a:t>u(s, t)  denote the average fitness of instances of schema s in the population at time t.</a:t>
            </a:r>
            <a:endParaRPr/>
          </a:p>
          <a:p>
            <a:pPr indent="0" lvl="0" marL="91440" rtl="0" algn="l">
              <a:lnSpc>
                <a:spcPct val="90000"/>
              </a:lnSpc>
              <a:spcBef>
                <a:spcPts val="1400"/>
              </a:spcBef>
              <a:spcAft>
                <a:spcPts val="0"/>
              </a:spcAft>
              <a:buSzPct val="100000"/>
              <a:buNone/>
            </a:pPr>
            <a:r>
              <a:t/>
            </a:r>
            <a:endParaRPr/>
          </a:p>
        </p:txBody>
      </p:sp>
      <p:pic>
        <p:nvPicPr>
          <p:cNvPr id="254" name="Google Shape;254;p24"/>
          <p:cNvPicPr preferRelativeResize="0"/>
          <p:nvPr/>
        </p:nvPicPr>
        <p:blipFill rotWithShape="1">
          <a:blip r:embed="rId3">
            <a:alphaModFix/>
          </a:blip>
          <a:srcRect b="0" l="0" r="0" t="0"/>
          <a:stretch/>
        </p:blipFill>
        <p:spPr>
          <a:xfrm>
            <a:off x="6773662" y="3648722"/>
            <a:ext cx="408373" cy="346230"/>
          </a:xfrm>
          <a:prstGeom prst="rect">
            <a:avLst/>
          </a:prstGeom>
          <a:noFill/>
          <a:ln>
            <a:noFill/>
          </a:ln>
        </p:spPr>
      </p:pic>
      <p:pic>
        <p:nvPicPr>
          <p:cNvPr id="255" name="Google Shape;255;p24"/>
          <p:cNvPicPr preferRelativeResize="0"/>
          <p:nvPr/>
        </p:nvPicPr>
        <p:blipFill rotWithShape="1">
          <a:blip r:embed="rId4">
            <a:alphaModFix/>
          </a:blip>
          <a:srcRect b="0" l="0" r="0" t="0"/>
          <a:stretch/>
        </p:blipFill>
        <p:spPr>
          <a:xfrm>
            <a:off x="1313894" y="3994953"/>
            <a:ext cx="923279" cy="4705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261" name="Google Shape;261;p25"/>
          <p:cNvSpPr txBox="1"/>
          <p:nvPr>
            <p:ph idx="1" type="body"/>
          </p:nvPr>
        </p:nvSpPr>
        <p:spPr>
          <a:xfrm>
            <a:off x="1096963" y="1846263"/>
            <a:ext cx="10058400" cy="2292935"/>
          </a:xfrm>
          <a:prstGeom prst="rect">
            <a:avLst/>
          </a:prstGeom>
          <a:noFill/>
          <a:ln>
            <a:noFill/>
          </a:ln>
        </p:spPr>
        <p:txBody>
          <a:bodyPr anchorCtr="0" anchor="t" bIns="45700" lIns="0" spcFirstLastPara="1" rIns="0" wrap="square" tIns="45700">
            <a:spAutoFit/>
          </a:bodyPr>
          <a:lstStyle/>
          <a:p>
            <a:pPr indent="-152400" lvl="0" marL="91440" rtl="0" algn="l">
              <a:lnSpc>
                <a:spcPct val="90000"/>
              </a:lnSpc>
              <a:spcBef>
                <a:spcPts val="0"/>
              </a:spcBef>
              <a:spcAft>
                <a:spcPts val="0"/>
              </a:spcAft>
              <a:buSzPts val="2400"/>
              <a:buChar char=" "/>
            </a:pPr>
            <a:r>
              <a:rPr lang="en-US" sz="2400"/>
              <a:t>We can calculate expected value of </a:t>
            </a:r>
            <a:r>
              <a:rPr i="1" lang="en-US" sz="2400"/>
              <a:t>m(s, t + l), which </a:t>
            </a:r>
            <a:r>
              <a:rPr lang="en-US" sz="2400"/>
              <a:t>we denote </a:t>
            </a:r>
            <a:r>
              <a:rPr i="1" lang="en-US" sz="2400"/>
              <a:t>E[m(s, t + I)] as follows.</a:t>
            </a:r>
            <a:endParaRPr/>
          </a:p>
          <a:p>
            <a:pPr indent="0" lvl="0" marL="91440" rtl="0" algn="l">
              <a:lnSpc>
                <a:spcPct val="90000"/>
              </a:lnSpc>
              <a:spcBef>
                <a:spcPts val="1400"/>
              </a:spcBef>
              <a:spcAft>
                <a:spcPts val="0"/>
              </a:spcAft>
              <a:buSzPts val="2400"/>
              <a:buNone/>
            </a:pPr>
            <a:r>
              <a:t/>
            </a:r>
            <a:endParaRPr i="1" sz="2400"/>
          </a:p>
          <a:p>
            <a:pPr indent="0" lvl="0" marL="91440" rtl="0" algn="l">
              <a:lnSpc>
                <a:spcPct val="90000"/>
              </a:lnSpc>
              <a:spcBef>
                <a:spcPts val="1400"/>
              </a:spcBef>
              <a:spcAft>
                <a:spcPts val="0"/>
              </a:spcAft>
              <a:buSzPts val="2400"/>
              <a:buNone/>
            </a:pPr>
            <a:r>
              <a:t/>
            </a:r>
            <a:endParaRPr b="1" i="1" sz="2400"/>
          </a:p>
          <a:p>
            <a:pPr indent="0" lvl="0" marL="91440" rtl="0" algn="l">
              <a:lnSpc>
                <a:spcPct val="90000"/>
              </a:lnSpc>
              <a:spcBef>
                <a:spcPts val="1400"/>
              </a:spcBef>
              <a:spcAft>
                <a:spcPts val="0"/>
              </a:spcAft>
              <a:buSzPts val="2400"/>
              <a:buNone/>
            </a:pPr>
            <a:r>
              <a:t/>
            </a:r>
            <a:endParaRPr sz="2400"/>
          </a:p>
        </p:txBody>
      </p:sp>
      <p:pic>
        <p:nvPicPr>
          <p:cNvPr id="262" name="Google Shape;262;p25"/>
          <p:cNvPicPr preferRelativeResize="0"/>
          <p:nvPr/>
        </p:nvPicPr>
        <p:blipFill rotWithShape="1">
          <a:blip r:embed="rId3">
            <a:alphaModFix/>
          </a:blip>
          <a:srcRect b="0" l="0" r="0" t="0"/>
          <a:stretch/>
        </p:blipFill>
        <p:spPr>
          <a:xfrm>
            <a:off x="1219200" y="2592280"/>
            <a:ext cx="3124200" cy="1393793"/>
          </a:xfrm>
          <a:prstGeom prst="rect">
            <a:avLst/>
          </a:prstGeom>
          <a:noFill/>
          <a:ln>
            <a:noFill/>
          </a:ln>
        </p:spPr>
      </p:pic>
      <p:sp>
        <p:nvSpPr>
          <p:cNvPr id="263" name="Google Shape;263;p25"/>
          <p:cNvSpPr txBox="1"/>
          <p:nvPr/>
        </p:nvSpPr>
        <p:spPr>
          <a:xfrm>
            <a:off x="4465636" y="2969554"/>
            <a:ext cx="57969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Now if we select one member for the new population according to this probability distribution, then the probability that we will select a representative of schema s is</a:t>
            </a:r>
            <a:endParaRPr/>
          </a:p>
        </p:txBody>
      </p:sp>
      <p:pic>
        <p:nvPicPr>
          <p:cNvPr id="264" name="Google Shape;264;p25"/>
          <p:cNvPicPr preferRelativeResize="0"/>
          <p:nvPr/>
        </p:nvPicPr>
        <p:blipFill rotWithShape="1">
          <a:blip r:embed="rId4">
            <a:alphaModFix/>
          </a:blip>
          <a:srcRect b="0" l="0" r="0" t="0"/>
          <a:stretch/>
        </p:blipFill>
        <p:spPr>
          <a:xfrm>
            <a:off x="1096963" y="4248101"/>
            <a:ext cx="5880885" cy="20284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270" name="Google Shape;270;p2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The second step above follows from the fact that by definition,</a:t>
            </a:r>
            <a:endParaRPr/>
          </a:p>
          <a:p>
            <a:pPr indent="0" lvl="0" marL="91440" rtl="0" algn="l">
              <a:lnSpc>
                <a:spcPct val="90000"/>
              </a:lnSpc>
              <a:spcBef>
                <a:spcPts val="1400"/>
              </a:spcBef>
              <a:spcAft>
                <a:spcPts val="0"/>
              </a:spcAft>
              <a:buSzPts val="2000"/>
              <a:buNone/>
            </a:pPr>
            <a:r>
              <a:t/>
            </a:r>
            <a:endParaRPr sz="2000"/>
          </a:p>
          <a:p>
            <a:pPr indent="0" lvl="0" marL="91440" rtl="0" algn="l">
              <a:lnSpc>
                <a:spcPct val="90000"/>
              </a:lnSpc>
              <a:spcBef>
                <a:spcPts val="1400"/>
              </a:spcBef>
              <a:spcAft>
                <a:spcPts val="0"/>
              </a:spcAft>
              <a:buSzPts val="2000"/>
              <a:buNone/>
            </a:pPr>
            <a:r>
              <a:t/>
            </a:r>
            <a:endParaRPr sz="2000"/>
          </a:p>
          <a:p>
            <a:pPr indent="-127000" lvl="0" marL="91440" rtl="0" algn="l">
              <a:lnSpc>
                <a:spcPct val="90000"/>
              </a:lnSpc>
              <a:spcBef>
                <a:spcPts val="1400"/>
              </a:spcBef>
              <a:spcAft>
                <a:spcPts val="0"/>
              </a:spcAft>
              <a:buSzPts val="2000"/>
              <a:buChar char=" "/>
            </a:pPr>
            <a:r>
              <a:rPr lang="en-US" sz="2000"/>
              <a:t>Therefore, the expected number of instances of </a:t>
            </a:r>
            <a:r>
              <a:rPr i="1" lang="en-US" sz="2000"/>
              <a:t>s resulting from the n independent selection steps that create the entire new </a:t>
            </a:r>
            <a:r>
              <a:rPr lang="en-US" sz="2000"/>
              <a:t>generation is just </a:t>
            </a:r>
            <a:r>
              <a:rPr i="1" lang="en-US" sz="2000"/>
              <a:t>n times this probability.</a:t>
            </a:r>
            <a:endParaRPr sz="2000"/>
          </a:p>
          <a:p>
            <a:pPr indent="0" lvl="0" marL="91440" rtl="0" algn="l">
              <a:lnSpc>
                <a:spcPct val="90000"/>
              </a:lnSpc>
              <a:spcBef>
                <a:spcPts val="1400"/>
              </a:spcBef>
              <a:spcAft>
                <a:spcPts val="0"/>
              </a:spcAft>
              <a:buSzPts val="2000"/>
              <a:buNone/>
            </a:pPr>
            <a:r>
              <a:t/>
            </a:r>
            <a:endParaRPr/>
          </a:p>
        </p:txBody>
      </p:sp>
      <p:pic>
        <p:nvPicPr>
          <p:cNvPr id="271" name="Google Shape;271;p26"/>
          <p:cNvPicPr preferRelativeResize="0"/>
          <p:nvPr/>
        </p:nvPicPr>
        <p:blipFill rotWithShape="1">
          <a:blip r:embed="rId3">
            <a:alphaModFix/>
          </a:blip>
          <a:srcRect b="0" l="0" r="0" t="0"/>
          <a:stretch/>
        </p:blipFill>
        <p:spPr>
          <a:xfrm>
            <a:off x="1828800" y="2192784"/>
            <a:ext cx="2362200" cy="727970"/>
          </a:xfrm>
          <a:prstGeom prst="rect">
            <a:avLst/>
          </a:prstGeom>
          <a:noFill/>
          <a:ln>
            <a:noFill/>
          </a:ln>
        </p:spPr>
      </p:pic>
      <p:pic>
        <p:nvPicPr>
          <p:cNvPr id="272" name="Google Shape;272;p26"/>
          <p:cNvPicPr preferRelativeResize="0"/>
          <p:nvPr/>
        </p:nvPicPr>
        <p:blipFill rotWithShape="1">
          <a:blip r:embed="rId4">
            <a:alphaModFix/>
          </a:blip>
          <a:srcRect b="0" l="0" r="0" t="0"/>
          <a:stretch/>
        </p:blipFill>
        <p:spPr>
          <a:xfrm>
            <a:off x="2514600" y="3937247"/>
            <a:ext cx="3352800" cy="474955"/>
          </a:xfrm>
          <a:prstGeom prst="rect">
            <a:avLst/>
          </a:prstGeom>
          <a:noFill/>
          <a:ln>
            <a:noFill/>
          </a:ln>
        </p:spPr>
      </p:pic>
      <p:sp>
        <p:nvSpPr>
          <p:cNvPr id="273" name="Google Shape;273;p26"/>
          <p:cNvSpPr/>
          <p:nvPr/>
        </p:nvSpPr>
        <p:spPr>
          <a:xfrm>
            <a:off x="838200" y="4343400"/>
            <a:ext cx="81534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While the above analysis considered only the selection step of the </a:t>
            </a:r>
            <a:r>
              <a:rPr i="1" lang="en-US" sz="2400">
                <a:solidFill>
                  <a:schemeClr val="dk1"/>
                </a:solidFill>
                <a:latin typeface="Calibri"/>
                <a:ea typeface="Calibri"/>
                <a:cs typeface="Calibri"/>
                <a:sym typeface="Calibri"/>
              </a:rPr>
              <a:t>GA, the </a:t>
            </a:r>
            <a:r>
              <a:rPr lang="en-US" sz="2400">
                <a:solidFill>
                  <a:schemeClr val="dk1"/>
                </a:solidFill>
                <a:latin typeface="Calibri"/>
                <a:ea typeface="Calibri"/>
                <a:cs typeface="Calibri"/>
                <a:sym typeface="Calibri"/>
              </a:rPr>
              <a:t>crossover and mutation steps must be considered as well.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The full schema theorem thus provides a lower bound on the expected frequency of schema </a:t>
            </a:r>
            <a:r>
              <a:rPr i="1" lang="en-US" sz="2000"/>
              <a:t>s, as follows:</a:t>
            </a:r>
            <a:endParaRPr/>
          </a:p>
          <a:p>
            <a:pPr indent="0" lvl="0" marL="91440" rtl="0" algn="l">
              <a:lnSpc>
                <a:spcPct val="90000"/>
              </a:lnSpc>
              <a:spcBef>
                <a:spcPts val="1400"/>
              </a:spcBef>
              <a:spcAft>
                <a:spcPts val="0"/>
              </a:spcAft>
              <a:buSzPts val="2000"/>
              <a:buNone/>
            </a:pPr>
            <a:r>
              <a:t/>
            </a:r>
            <a:endParaRPr sz="2000"/>
          </a:p>
          <a:p>
            <a:pPr indent="-127000" lvl="0" marL="91440" rtl="0" algn="l">
              <a:lnSpc>
                <a:spcPct val="90000"/>
              </a:lnSpc>
              <a:spcBef>
                <a:spcPts val="1400"/>
              </a:spcBef>
              <a:spcAft>
                <a:spcPts val="0"/>
              </a:spcAft>
              <a:buSzPts val="2000"/>
              <a:buFont typeface="Arial"/>
              <a:buChar char="•"/>
            </a:pPr>
            <a:r>
              <a:rPr lang="en-US" sz="2000"/>
              <a:t>Here, </a:t>
            </a:r>
            <a:r>
              <a:rPr i="1" lang="en-US" sz="2000"/>
              <a:t>p, is the probability that the single-point crossover operator will be applied </a:t>
            </a:r>
            <a:r>
              <a:rPr lang="en-US" sz="2000"/>
              <a:t>to an arbitrary individual, and </a:t>
            </a:r>
            <a:r>
              <a:rPr i="1" lang="en-US" sz="2000"/>
              <a:t>p, is the probability that an arbitrary bit of an </a:t>
            </a:r>
            <a:r>
              <a:rPr lang="en-US" sz="2000"/>
              <a:t>arbitrary individual will be mutated by the mutation operator. </a:t>
            </a:r>
            <a:r>
              <a:rPr i="1" lang="en-US" sz="2000"/>
              <a:t>o(s) is the number I of defined bits in schema s, where 0 and 1 are defined bits, but * is not. d(s) is </a:t>
            </a:r>
            <a:r>
              <a:rPr lang="en-US" sz="2000"/>
              <a:t>the distance between the leftmost and rightmost defined bits in </a:t>
            </a:r>
            <a:r>
              <a:rPr i="1" lang="en-US" sz="2000"/>
              <a:t>s. Finally, 1 is the </a:t>
            </a:r>
            <a:r>
              <a:rPr lang="en-US" sz="2000"/>
              <a:t>length of the individual bit strings in the population.</a:t>
            </a:r>
            <a:endParaRPr/>
          </a:p>
          <a:p>
            <a:pPr indent="-127000" lvl="0" marL="91440" rtl="0" algn="l">
              <a:lnSpc>
                <a:spcPct val="90000"/>
              </a:lnSpc>
              <a:spcBef>
                <a:spcPts val="1400"/>
              </a:spcBef>
              <a:spcAft>
                <a:spcPts val="0"/>
              </a:spcAft>
              <a:buSzPts val="2000"/>
              <a:buFont typeface="Arial"/>
              <a:buChar char="•"/>
            </a:pPr>
            <a:r>
              <a:rPr lang="en-US" sz="2000"/>
              <a:t>The middle term describes the effect of the single-point crossover operator.</a:t>
            </a:r>
            <a:endParaRPr/>
          </a:p>
          <a:p>
            <a:pPr indent="-127000" lvl="0" marL="91440" rtl="0" algn="l">
              <a:lnSpc>
                <a:spcPct val="90000"/>
              </a:lnSpc>
              <a:spcBef>
                <a:spcPts val="1400"/>
              </a:spcBef>
              <a:spcAft>
                <a:spcPts val="0"/>
              </a:spcAft>
              <a:buSzPts val="2000"/>
              <a:buFont typeface="Arial"/>
              <a:buChar char="•"/>
            </a:pPr>
            <a:r>
              <a:rPr lang="en-US" sz="2000"/>
              <a:t>The rightmost term describes the probability that an arbitrary individual representing schema s will still represent schema s following application of the mutation operator.</a:t>
            </a:r>
            <a:endParaRPr/>
          </a:p>
          <a:p>
            <a:pPr indent="0" lvl="0" marL="91440" rtl="0" algn="l">
              <a:lnSpc>
                <a:spcPct val="90000"/>
              </a:lnSpc>
              <a:spcBef>
                <a:spcPts val="1400"/>
              </a:spcBef>
              <a:spcAft>
                <a:spcPts val="0"/>
              </a:spcAft>
              <a:buSzPts val="2000"/>
              <a:buNone/>
            </a:pPr>
            <a:r>
              <a:t/>
            </a:r>
            <a:endParaRPr/>
          </a:p>
        </p:txBody>
      </p:sp>
      <p:sp>
        <p:nvSpPr>
          <p:cNvPr id="279" name="Google Shape;279;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id="280" name="Google Shape;280;p27"/>
          <p:cNvPicPr preferRelativeResize="0"/>
          <p:nvPr/>
        </p:nvPicPr>
        <p:blipFill rotWithShape="1">
          <a:blip r:embed="rId3">
            <a:alphaModFix/>
          </a:blip>
          <a:srcRect b="0" l="0" r="0" t="0"/>
          <a:stretch/>
        </p:blipFill>
        <p:spPr>
          <a:xfrm>
            <a:off x="1371600" y="2530136"/>
            <a:ext cx="4953000" cy="4793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 Genetic Programming</a:t>
            </a:r>
            <a:endParaRPr/>
          </a:p>
        </p:txBody>
      </p:sp>
      <p:sp>
        <p:nvSpPr>
          <p:cNvPr id="286" name="Google Shape;286;p2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Genetic programming (GP) is a form of evolutionary computation in which the individuals in the evolving population are computer programs rather than bit strings.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2.1. Representing Programs </a:t>
            </a:r>
            <a:endParaRPr/>
          </a:p>
        </p:txBody>
      </p:sp>
      <p:sp>
        <p:nvSpPr>
          <p:cNvPr id="292" name="Google Shape;292;p2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a:t>Programs manipulated by a GP are typically represented by trees corresponding to the parse tree of the program.</a:t>
            </a:r>
            <a:endParaRPr/>
          </a:p>
          <a:p>
            <a:pPr indent="-127000" lvl="0" marL="91440" rtl="0" algn="just">
              <a:lnSpc>
                <a:spcPct val="90000"/>
              </a:lnSpc>
              <a:spcBef>
                <a:spcPts val="1400"/>
              </a:spcBef>
              <a:spcAft>
                <a:spcPts val="0"/>
              </a:spcAft>
              <a:buSzPts val="2000"/>
              <a:buChar char=" "/>
            </a:pPr>
            <a:r>
              <a:rPr lang="en-US"/>
              <a:t>Each function call is represented by a node in the tree, and the arguments to the function are given by its descendant nodes.</a:t>
            </a:r>
            <a:endParaRPr/>
          </a:p>
          <a:p>
            <a:pPr indent="-127000" lvl="0" marL="91440" rtl="0" algn="just">
              <a:lnSpc>
                <a:spcPct val="90000"/>
              </a:lnSpc>
              <a:spcBef>
                <a:spcPts val="1400"/>
              </a:spcBef>
              <a:spcAft>
                <a:spcPts val="0"/>
              </a:spcAft>
              <a:buSzPts val="2000"/>
              <a:buChar char=" "/>
            </a:pPr>
            <a:r>
              <a:rPr lang="en-US"/>
              <a:t>As in a genetic algorithm, the prototypical genetic programming algorithm maintains a population of individuals (in this case, program trees).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0000"/>
              </a:buClr>
              <a:buSzPts val="3200"/>
              <a:buFont typeface="Calibri"/>
              <a:buNone/>
            </a:pPr>
            <a:r>
              <a:rPr lang="en-US" sz="3200">
                <a:solidFill>
                  <a:srgbClr val="FF0000"/>
                </a:solidFill>
              </a:rPr>
              <a:t>Genetic Algorithm Introduction</a:t>
            </a:r>
            <a:endParaRPr/>
          </a:p>
        </p:txBody>
      </p:sp>
      <p:sp>
        <p:nvSpPr>
          <p:cNvPr id="114" name="Google Shape;114;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77800" lvl="0" marL="91440" rtl="0" algn="just">
              <a:lnSpc>
                <a:spcPct val="90000"/>
              </a:lnSpc>
              <a:spcBef>
                <a:spcPts val="0"/>
              </a:spcBef>
              <a:spcAft>
                <a:spcPts val="0"/>
              </a:spcAft>
              <a:buSzPts val="2800"/>
              <a:buChar char=" "/>
            </a:pPr>
            <a:r>
              <a:rPr lang="en-US" sz="2800"/>
              <a:t>Genetic algorithms provide a learning method motivated by an analogy to biological evolutions. </a:t>
            </a:r>
            <a:endParaRPr/>
          </a:p>
          <a:p>
            <a:pPr indent="-177800" lvl="0" marL="91440" rtl="0" algn="just">
              <a:lnSpc>
                <a:spcPct val="90000"/>
              </a:lnSpc>
              <a:spcBef>
                <a:spcPts val="1400"/>
              </a:spcBef>
              <a:spcAft>
                <a:spcPts val="0"/>
              </a:spcAft>
              <a:buSzPts val="2800"/>
              <a:buChar char=" "/>
            </a:pPr>
            <a:r>
              <a:rPr lang="en-US" sz="2800"/>
              <a:t>GAs generate successor hypotheses by repeatedly mutating and recombining parts of the best currently known hypotheses </a:t>
            </a:r>
            <a:endParaRPr b="1" i="1" sz="2800"/>
          </a:p>
          <a:p>
            <a:pPr indent="-177800" lvl="0" marL="91440" rtl="0" algn="just">
              <a:lnSpc>
                <a:spcPct val="90000"/>
              </a:lnSpc>
              <a:spcBef>
                <a:spcPts val="1400"/>
              </a:spcBef>
              <a:spcAft>
                <a:spcPts val="0"/>
              </a:spcAft>
              <a:buSzPts val="2800"/>
              <a:buChar char=" "/>
            </a:pPr>
            <a:r>
              <a:rPr lang="en-US" sz="2800"/>
              <a:t>A collection of hypotheses called the current </a:t>
            </a:r>
            <a:r>
              <a:rPr i="1" lang="en-US" sz="2800"/>
              <a:t>population </a:t>
            </a:r>
            <a:r>
              <a:rPr lang="en-US" sz="2800"/>
              <a:t>is updated by replacing some fraction of the population by offspring of the most fit current hypotheses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2.1. Representing Programs      …Contd.</a:t>
            </a:r>
            <a:endParaRPr/>
          </a:p>
        </p:txBody>
      </p:sp>
      <p:sp>
        <p:nvSpPr>
          <p:cNvPr id="298" name="Google Shape;298;p3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US"/>
              <a:t>On each iteration, it produces a new generation of individuals using selection, crossover, and mutation.</a:t>
            </a:r>
            <a:endParaRPr/>
          </a:p>
          <a:p>
            <a:pPr indent="-85090" lvl="0" marL="91440" rtl="0" algn="just">
              <a:lnSpc>
                <a:spcPct val="90000"/>
              </a:lnSpc>
              <a:spcBef>
                <a:spcPts val="1400"/>
              </a:spcBef>
              <a:spcAft>
                <a:spcPts val="0"/>
              </a:spcAft>
              <a:buSzPts val="100"/>
              <a:buNone/>
            </a:pPr>
            <a:r>
              <a:t/>
            </a:r>
            <a:endParaRPr sz="100"/>
          </a:p>
          <a:p>
            <a:pPr indent="-127000" lvl="0" marL="91440" rtl="0" algn="just">
              <a:lnSpc>
                <a:spcPct val="90000"/>
              </a:lnSpc>
              <a:spcBef>
                <a:spcPts val="1400"/>
              </a:spcBef>
              <a:spcAft>
                <a:spcPts val="0"/>
              </a:spcAft>
              <a:buSzPts val="2000"/>
              <a:buChar char=" "/>
            </a:pPr>
            <a:r>
              <a:rPr lang="en-US"/>
              <a:t>The fitness of a given individual program in the population is typically determined by executing the program on a set of training data.</a:t>
            </a:r>
            <a:endParaRPr/>
          </a:p>
          <a:p>
            <a:pPr indent="-127000" lvl="0" marL="91440" rtl="0" algn="just">
              <a:lnSpc>
                <a:spcPct val="90000"/>
              </a:lnSpc>
              <a:spcBef>
                <a:spcPts val="1400"/>
              </a:spcBef>
              <a:spcAft>
                <a:spcPts val="0"/>
              </a:spcAft>
              <a:buSzPts val="2000"/>
              <a:buChar char=" "/>
            </a:pPr>
            <a:r>
              <a:rPr lang="en-US"/>
              <a:t>Crossover operations are performed by replacing a randomly chosen sub tree of one parent program by a subtree from the other parent program.</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2.1. Representing Programs      …Contd.</a:t>
            </a:r>
            <a:endParaRPr/>
          </a:p>
        </p:txBody>
      </p:sp>
      <p:sp>
        <p:nvSpPr>
          <p:cNvPr id="304" name="Google Shape;304;p3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Example: the function  </a:t>
            </a:r>
            <a:endParaRPr/>
          </a:p>
          <a:p>
            <a:pPr indent="0" lvl="0" marL="91440" rtl="0" algn="l">
              <a:lnSpc>
                <a:spcPct val="90000"/>
              </a:lnSpc>
              <a:spcBef>
                <a:spcPts val="1400"/>
              </a:spcBef>
              <a:spcAft>
                <a:spcPts val="0"/>
              </a:spcAft>
              <a:buSzPts val="2000"/>
              <a:buNone/>
            </a:pPr>
            <a:r>
              <a:t/>
            </a:r>
            <a:endParaRPr/>
          </a:p>
        </p:txBody>
      </p:sp>
      <p:pic>
        <p:nvPicPr>
          <p:cNvPr id="305" name="Google Shape;305;p31"/>
          <p:cNvPicPr preferRelativeResize="0"/>
          <p:nvPr/>
        </p:nvPicPr>
        <p:blipFill rotWithShape="1">
          <a:blip r:embed="rId3">
            <a:alphaModFix/>
          </a:blip>
          <a:srcRect b="0" l="0" r="0" t="0"/>
          <a:stretch/>
        </p:blipFill>
        <p:spPr>
          <a:xfrm>
            <a:off x="4302711" y="1761330"/>
            <a:ext cx="2465123" cy="507111"/>
          </a:xfrm>
          <a:prstGeom prst="rect">
            <a:avLst/>
          </a:prstGeom>
          <a:noFill/>
          <a:ln>
            <a:noFill/>
          </a:ln>
        </p:spPr>
      </p:pic>
      <p:pic>
        <p:nvPicPr>
          <p:cNvPr id="306" name="Google Shape;306;p31"/>
          <p:cNvPicPr preferRelativeResize="0"/>
          <p:nvPr/>
        </p:nvPicPr>
        <p:blipFill rotWithShape="1">
          <a:blip r:embed="rId4">
            <a:alphaModFix/>
          </a:blip>
          <a:srcRect b="0" l="0" r="0" t="0"/>
          <a:stretch/>
        </p:blipFill>
        <p:spPr>
          <a:xfrm>
            <a:off x="3142695" y="2204189"/>
            <a:ext cx="5140171" cy="43672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2.1. Representing Programs      …Contd.</a:t>
            </a:r>
            <a:endParaRPr/>
          </a:p>
        </p:txBody>
      </p:sp>
      <p:pic>
        <p:nvPicPr>
          <p:cNvPr id="312" name="Google Shape;312;p32"/>
          <p:cNvPicPr preferRelativeResize="0"/>
          <p:nvPr>
            <p:ph idx="1" type="body"/>
          </p:nvPr>
        </p:nvPicPr>
        <p:blipFill rotWithShape="1">
          <a:blip r:embed="rId3">
            <a:alphaModFix/>
          </a:blip>
          <a:srcRect b="0" l="0" r="0" t="0"/>
          <a:stretch/>
        </p:blipFill>
        <p:spPr>
          <a:xfrm>
            <a:off x="2565648" y="1848320"/>
            <a:ext cx="7288566" cy="4022725"/>
          </a:xfrm>
          <a:prstGeom prst="rect">
            <a:avLst/>
          </a:prstGeom>
          <a:noFill/>
          <a:ln>
            <a:noFill/>
          </a:ln>
        </p:spPr>
      </p:pic>
      <p:sp>
        <p:nvSpPr>
          <p:cNvPr id="313" name="Google Shape;313;p32"/>
          <p:cNvSpPr txBox="1"/>
          <p:nvPr/>
        </p:nvSpPr>
        <p:spPr>
          <a:xfrm>
            <a:off x="2565648" y="-2799141"/>
            <a:ext cx="609452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Crossover operation applied to two parent program trees.</a:t>
            </a:r>
            <a:endParaRPr sz="2000">
              <a:solidFill>
                <a:schemeClr val="dk1"/>
              </a:solidFill>
              <a:latin typeface="Calibri"/>
              <a:ea typeface="Calibri"/>
              <a:cs typeface="Calibri"/>
              <a:sym typeface="Calibri"/>
            </a:endParaRPr>
          </a:p>
        </p:txBody>
      </p:sp>
      <p:sp>
        <p:nvSpPr>
          <p:cNvPr id="314" name="Google Shape;314;p32"/>
          <p:cNvSpPr txBox="1"/>
          <p:nvPr/>
        </p:nvSpPr>
        <p:spPr>
          <a:xfrm>
            <a:off x="3047260" y="1848320"/>
            <a:ext cx="6094520"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Crossover operation applied to two parent program trees.</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Illustrative Example</a:t>
            </a:r>
            <a:endParaRPr/>
          </a:p>
        </p:txBody>
      </p:sp>
      <p:sp>
        <p:nvSpPr>
          <p:cNvPr id="320" name="Google Shape;320;p3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The task is to develop a general algorithm for stacking the blocks into a single stack that spells the word "universal,“</a:t>
            </a:r>
            <a:endParaRPr/>
          </a:p>
          <a:p>
            <a:pPr indent="-127000" lvl="0" marL="91440" rtl="0" algn="l">
              <a:lnSpc>
                <a:spcPct val="90000"/>
              </a:lnSpc>
              <a:spcBef>
                <a:spcPts val="1400"/>
              </a:spcBef>
              <a:spcAft>
                <a:spcPts val="0"/>
              </a:spcAft>
              <a:buSzPts val="2000"/>
              <a:buChar char=" "/>
            </a:pPr>
            <a:r>
              <a:rPr lang="en-US"/>
              <a:t>In Koza's formulation, the primitive functions used to compose programs for this task include the following three terminal arguments:</a:t>
            </a:r>
            <a:endParaRPr/>
          </a:p>
          <a:p>
            <a:pPr indent="0" lvl="0" marL="91440" rtl="0" algn="l">
              <a:lnSpc>
                <a:spcPct val="90000"/>
              </a:lnSpc>
              <a:spcBef>
                <a:spcPts val="1400"/>
              </a:spcBef>
              <a:spcAft>
                <a:spcPts val="0"/>
              </a:spcAft>
              <a:buSzPts val="2000"/>
              <a:buNone/>
            </a:pPr>
            <a:r>
              <a:t/>
            </a:r>
            <a:endParaRPr/>
          </a:p>
        </p:txBody>
      </p:sp>
      <p:pic>
        <p:nvPicPr>
          <p:cNvPr id="321" name="Google Shape;321;p33"/>
          <p:cNvPicPr preferRelativeResize="0"/>
          <p:nvPr/>
        </p:nvPicPr>
        <p:blipFill rotWithShape="1">
          <a:blip r:embed="rId3">
            <a:alphaModFix/>
          </a:blip>
          <a:srcRect b="0" l="0" r="0" t="0"/>
          <a:stretch/>
        </p:blipFill>
        <p:spPr>
          <a:xfrm>
            <a:off x="1036320" y="3429000"/>
            <a:ext cx="10389241" cy="27853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The program language in this application included the following primitive functions</a:t>
            </a:r>
            <a:endParaRPr/>
          </a:p>
        </p:txBody>
      </p:sp>
      <p:pic>
        <p:nvPicPr>
          <p:cNvPr id="327" name="Google Shape;327;p34"/>
          <p:cNvPicPr preferRelativeResize="0"/>
          <p:nvPr>
            <p:ph idx="1" type="body"/>
          </p:nvPr>
        </p:nvPicPr>
        <p:blipFill rotWithShape="1">
          <a:blip r:embed="rId3">
            <a:alphaModFix/>
          </a:blip>
          <a:srcRect b="0" l="0" r="0" t="0"/>
          <a:stretch/>
        </p:blipFill>
        <p:spPr>
          <a:xfrm>
            <a:off x="1697038" y="1819922"/>
            <a:ext cx="8858250" cy="2920754"/>
          </a:xfrm>
          <a:prstGeom prst="rect">
            <a:avLst/>
          </a:prstGeom>
          <a:noFill/>
          <a:ln>
            <a:noFill/>
          </a:ln>
        </p:spPr>
      </p:pic>
      <p:pic>
        <p:nvPicPr>
          <p:cNvPr id="328" name="Google Shape;328;p34"/>
          <p:cNvPicPr preferRelativeResize="0"/>
          <p:nvPr/>
        </p:nvPicPr>
        <p:blipFill rotWithShape="1">
          <a:blip r:embed="rId4">
            <a:alphaModFix/>
          </a:blip>
          <a:srcRect b="0" l="0" r="0" t="0"/>
          <a:stretch/>
        </p:blipFill>
        <p:spPr>
          <a:xfrm>
            <a:off x="1697038" y="4740676"/>
            <a:ext cx="8405750" cy="9765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334" name="Google Shape;334;p35"/>
          <p:cNvSpPr txBox="1"/>
          <p:nvPr>
            <p:ph idx="1" type="body"/>
          </p:nvPr>
        </p:nvSpPr>
        <p:spPr>
          <a:xfrm>
            <a:off x="1097280" y="1890944"/>
            <a:ext cx="10058400" cy="1538056"/>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The population was initialized to a set of 300 random programs.</a:t>
            </a:r>
            <a:endParaRPr/>
          </a:p>
          <a:p>
            <a:pPr indent="-127000" lvl="0" marL="91440" rtl="0" algn="l">
              <a:lnSpc>
                <a:spcPct val="90000"/>
              </a:lnSpc>
              <a:spcBef>
                <a:spcPts val="1400"/>
              </a:spcBef>
              <a:spcAft>
                <a:spcPts val="0"/>
              </a:spcAft>
              <a:buSzPts val="2000"/>
              <a:buChar char=" "/>
            </a:pPr>
            <a:r>
              <a:rPr lang="en-US"/>
              <a:t>After 10 generations, the system discovered the following program, which solves all 166 problems</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335" name="Google Shape;335;p35"/>
          <p:cNvPicPr preferRelativeResize="0"/>
          <p:nvPr/>
        </p:nvPicPr>
        <p:blipFill rotWithShape="1">
          <a:blip r:embed="rId3">
            <a:alphaModFix/>
          </a:blip>
          <a:srcRect b="0" l="0" r="0" t="0"/>
          <a:stretch/>
        </p:blipFill>
        <p:spPr>
          <a:xfrm>
            <a:off x="1295400" y="3533314"/>
            <a:ext cx="6867525" cy="390616"/>
          </a:xfrm>
          <a:prstGeom prst="rect">
            <a:avLst/>
          </a:prstGeom>
          <a:noFill/>
          <a:ln>
            <a:noFill/>
          </a:ln>
        </p:spPr>
      </p:pic>
      <p:pic>
        <p:nvPicPr>
          <p:cNvPr id="336" name="Google Shape;336;p35"/>
          <p:cNvPicPr preferRelativeResize="0"/>
          <p:nvPr/>
        </p:nvPicPr>
        <p:blipFill rotWithShape="1">
          <a:blip r:embed="rId4">
            <a:alphaModFix/>
          </a:blip>
          <a:srcRect b="0" l="0" r="0" t="0"/>
          <a:stretch/>
        </p:blipFill>
        <p:spPr>
          <a:xfrm>
            <a:off x="1393794" y="4190999"/>
            <a:ext cx="8078680" cy="17836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Remarks on Genetic Programming</a:t>
            </a:r>
            <a:endParaRPr/>
          </a:p>
        </p:txBody>
      </p:sp>
      <p:sp>
        <p:nvSpPr>
          <p:cNvPr id="342" name="Google Shape;342;p3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a:p>
            <a:pPr indent="-177800" lvl="0" marL="91440" rtl="0" algn="l">
              <a:lnSpc>
                <a:spcPct val="90000"/>
              </a:lnSpc>
              <a:spcBef>
                <a:spcPts val="1400"/>
              </a:spcBef>
              <a:spcAft>
                <a:spcPts val="0"/>
              </a:spcAft>
              <a:buSzPts val="2800"/>
              <a:buChar char=" "/>
            </a:pPr>
            <a:r>
              <a:rPr lang="en-US" sz="2800"/>
              <a:t>GP search is fairly simple in several more complex tasks such as designing electronic filter circuits and classifying segments of protein molecules.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id="348" name="Google Shape;348;p37"/>
          <p:cNvPicPr preferRelativeResize="0"/>
          <p:nvPr>
            <p:ph idx="1" type="body"/>
          </p:nvPr>
        </p:nvPicPr>
        <p:blipFill rotWithShape="1">
          <a:blip r:embed="rId3">
            <a:alphaModFix/>
          </a:blip>
          <a:srcRect b="0" l="0" r="0" t="0"/>
          <a:stretch/>
        </p:blipFill>
        <p:spPr>
          <a:xfrm>
            <a:off x="781235" y="1846263"/>
            <a:ext cx="10374445" cy="4510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2.2. Illustrative Example           … Contd.</a:t>
            </a:r>
            <a:endParaRPr/>
          </a:p>
        </p:txBody>
      </p:sp>
      <p:pic>
        <p:nvPicPr>
          <p:cNvPr id="354" name="Google Shape;354;p38"/>
          <p:cNvPicPr preferRelativeResize="0"/>
          <p:nvPr>
            <p:ph idx="1" type="body"/>
          </p:nvPr>
        </p:nvPicPr>
        <p:blipFill rotWithShape="1">
          <a:blip r:embed="rId3">
            <a:alphaModFix/>
          </a:blip>
          <a:srcRect b="0" l="0" r="0" t="0"/>
          <a:stretch/>
        </p:blipFill>
        <p:spPr>
          <a:xfrm>
            <a:off x="834501" y="1846263"/>
            <a:ext cx="10058400" cy="402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2.2. Illustrative Example           … Contd</a:t>
            </a:r>
            <a:endParaRPr/>
          </a:p>
        </p:txBody>
      </p:sp>
      <p:pic>
        <p:nvPicPr>
          <p:cNvPr id="360" name="Google Shape;360;p39"/>
          <p:cNvPicPr preferRelativeResize="0"/>
          <p:nvPr>
            <p:ph idx="1" type="body"/>
          </p:nvPr>
        </p:nvPicPr>
        <p:blipFill rotWithShape="1">
          <a:blip r:embed="rId3">
            <a:alphaModFix/>
          </a:blip>
          <a:srcRect b="0" l="0" r="0" t="0"/>
          <a:stretch/>
        </p:blipFill>
        <p:spPr>
          <a:xfrm>
            <a:off x="1097279" y="1846263"/>
            <a:ext cx="10319403" cy="402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2400"/>
              <a:buFont typeface="Calibri"/>
              <a:buNone/>
            </a:pPr>
            <a:r>
              <a:rPr lang="en-US" sz="2400">
                <a:solidFill>
                  <a:srgbClr val="FF0000"/>
                </a:solidFill>
              </a:rPr>
              <a:t>The popularity of GA’s is motivated by a number of factors including</a:t>
            </a:r>
            <a:r>
              <a:rPr lang="en-US" sz="2000"/>
              <a:t>:</a:t>
            </a:r>
            <a:endParaRPr sz="2000"/>
          </a:p>
        </p:txBody>
      </p:sp>
      <p:sp>
        <p:nvSpPr>
          <p:cNvPr id="120" name="Google Shape;120;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Char char=" "/>
            </a:pPr>
            <a:r>
              <a:rPr lang="en-US" sz="2400"/>
              <a:t>Evolution is known to be a successful, robust method for adaptation within biological systems</a:t>
            </a:r>
            <a:endParaRPr/>
          </a:p>
          <a:p>
            <a:pPr indent="-152400" lvl="0" marL="91440" rtl="0" algn="l">
              <a:lnSpc>
                <a:spcPct val="90000"/>
              </a:lnSpc>
              <a:spcBef>
                <a:spcPts val="1400"/>
              </a:spcBef>
              <a:spcAft>
                <a:spcPts val="0"/>
              </a:spcAft>
              <a:buSzPts val="2400"/>
              <a:buChar char=" "/>
            </a:pPr>
            <a:r>
              <a:rPr lang="en-US" sz="2400"/>
              <a:t>GA’s can search spaces of hypotheses containing  complex interacting parts, where the impact of each part on overall hypothesis fitness may be difficult to model</a:t>
            </a:r>
            <a:endParaRPr/>
          </a:p>
          <a:p>
            <a:pPr indent="-152400" lvl="0" marL="91440" rtl="0" algn="l">
              <a:lnSpc>
                <a:spcPct val="90000"/>
              </a:lnSpc>
              <a:spcBef>
                <a:spcPts val="1400"/>
              </a:spcBef>
              <a:spcAft>
                <a:spcPts val="0"/>
              </a:spcAft>
              <a:buSzPts val="2400"/>
              <a:buChar char=" "/>
            </a:pPr>
            <a:r>
              <a:rPr lang="en-US" sz="2400"/>
              <a:t>Genetic algorithms are easily parallelized and can take advantage of the decreasing costs of powerful computer hardware</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2.2. Illustrative Example          … Contd. </a:t>
            </a:r>
            <a:endParaRPr/>
          </a:p>
        </p:txBody>
      </p:sp>
      <p:pic>
        <p:nvPicPr>
          <p:cNvPr id="366" name="Google Shape;366;p40"/>
          <p:cNvPicPr preferRelativeResize="0"/>
          <p:nvPr>
            <p:ph idx="1" type="body"/>
          </p:nvPr>
        </p:nvPicPr>
        <p:blipFill rotWithShape="1">
          <a:blip r:embed="rId3">
            <a:alphaModFix/>
          </a:blip>
          <a:srcRect b="0" l="0" r="0" t="0"/>
          <a:stretch/>
        </p:blipFill>
        <p:spPr>
          <a:xfrm>
            <a:off x="736847" y="1846263"/>
            <a:ext cx="10608815" cy="4022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2.2. Illustrative Example           … Contd.</a:t>
            </a:r>
            <a:endParaRPr/>
          </a:p>
        </p:txBody>
      </p:sp>
      <p:pic>
        <p:nvPicPr>
          <p:cNvPr id="372" name="Google Shape;372;p41"/>
          <p:cNvPicPr preferRelativeResize="0"/>
          <p:nvPr>
            <p:ph idx="1" type="body"/>
          </p:nvPr>
        </p:nvPicPr>
        <p:blipFill rotWithShape="1">
          <a:blip r:embed="rId3">
            <a:alphaModFix/>
          </a:blip>
          <a:srcRect b="0" l="0" r="0" t="0"/>
          <a:stretch/>
        </p:blipFill>
        <p:spPr>
          <a:xfrm>
            <a:off x="1207363" y="1846263"/>
            <a:ext cx="9747682" cy="44391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lang="en-US" sz="4800">
                <a:solidFill>
                  <a:srgbClr val="FF0000"/>
                </a:solidFill>
              </a:rPr>
              <a:t>2.2. Illustrative Example          … Contd. </a:t>
            </a:r>
            <a:endParaRPr/>
          </a:p>
        </p:txBody>
      </p:sp>
      <p:pic>
        <p:nvPicPr>
          <p:cNvPr id="378" name="Google Shape;378;p42"/>
          <p:cNvPicPr preferRelativeResize="0"/>
          <p:nvPr>
            <p:ph idx="1" type="body"/>
          </p:nvPr>
        </p:nvPicPr>
        <p:blipFill rotWithShape="1">
          <a:blip r:embed="rId3">
            <a:alphaModFix/>
          </a:blip>
          <a:srcRect b="0" l="0" r="0" t="0"/>
          <a:stretch/>
        </p:blipFill>
        <p:spPr>
          <a:xfrm>
            <a:off x="1096963" y="2077375"/>
            <a:ext cx="10058400" cy="35688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lang="en-US">
                <a:solidFill>
                  <a:srgbClr val="FF0000"/>
                </a:solidFill>
              </a:rPr>
              <a:t>MODELS OF EVOLUTION AND LEARNING</a:t>
            </a:r>
            <a:br>
              <a:rPr lang="en-US">
                <a:solidFill>
                  <a:srgbClr val="FF0000"/>
                </a:solidFill>
              </a:rPr>
            </a:br>
            <a:endParaRPr/>
          </a:p>
        </p:txBody>
      </p:sp>
      <p:sp>
        <p:nvSpPr>
          <p:cNvPr id="384" name="Google Shape;384;p4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sz="2000">
                <a:latin typeface="Times New Roman"/>
                <a:ea typeface="Times New Roman"/>
                <a:cs typeface="Times New Roman"/>
                <a:sym typeface="Times New Roman"/>
              </a:rPr>
              <a:t>Lamarckian Evolution</a:t>
            </a:r>
            <a:r>
              <a:rPr b="1" lang="en-US">
                <a:latin typeface="Times New Roman"/>
                <a:ea typeface="Times New Roman"/>
                <a:cs typeface="Times New Roman"/>
                <a:sym typeface="Times New Roman"/>
              </a:rPr>
              <a:t>:</a:t>
            </a:r>
            <a:endParaRPr/>
          </a:p>
          <a:p>
            <a:pPr indent="-127000" lvl="0" marL="91440" rtl="0" algn="l">
              <a:lnSpc>
                <a:spcPct val="90000"/>
              </a:lnSpc>
              <a:spcBef>
                <a:spcPts val="1400"/>
              </a:spcBef>
              <a:spcAft>
                <a:spcPts val="0"/>
              </a:spcAft>
              <a:buSzPts val="2000"/>
              <a:buChar char=" "/>
            </a:pPr>
            <a:r>
              <a:rPr lang="en-US" sz="2000">
                <a:latin typeface="Times New Roman"/>
                <a:ea typeface="Times New Roman"/>
                <a:cs typeface="Times New Roman"/>
                <a:sym typeface="Times New Roman"/>
              </a:rPr>
              <a:t>Lamarck was a scientist who, in the late nineteenth century, proposed that experiences of a single organism directly affected the genetic makeup of their offspring: If an individual learned during its lifetime to avoid some toxic food, it could pass this trait on genetically to its offspring, which therefore would not need to learn the trait. This is an attractive conjecture, because it would presumably allow for more efficient evolutionary progress than a generate-and-test process (like that of GAS and GPs) that ignores the experience gained during an individual's lifetime.</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sp>
        <p:nvSpPr>
          <p:cNvPr id="390" name="Google Shape;390;p4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just">
              <a:lnSpc>
                <a:spcPct val="90000"/>
              </a:lnSpc>
              <a:spcBef>
                <a:spcPts val="0"/>
              </a:spcBef>
              <a:spcAft>
                <a:spcPts val="0"/>
              </a:spcAft>
              <a:buSzPct val="100000"/>
              <a:buChar char=" "/>
            </a:pPr>
            <a:r>
              <a:rPr b="1" lang="en-US" sz="2000">
                <a:latin typeface="Times New Roman"/>
                <a:ea typeface="Times New Roman"/>
                <a:cs typeface="Times New Roman"/>
                <a:sym typeface="Times New Roman"/>
              </a:rPr>
              <a:t>Baldwin Effect:</a:t>
            </a:r>
            <a:endParaRPr sz="2000">
              <a:latin typeface="Times New Roman"/>
              <a:ea typeface="Times New Roman"/>
              <a:cs typeface="Times New Roman"/>
              <a:sym typeface="Times New Roman"/>
            </a:endParaRPr>
          </a:p>
          <a:p>
            <a:pPr indent="-117475" lvl="0" marL="91440" rtl="0" algn="just">
              <a:lnSpc>
                <a:spcPct val="90000"/>
              </a:lnSpc>
              <a:spcBef>
                <a:spcPts val="1400"/>
              </a:spcBef>
              <a:spcAft>
                <a:spcPts val="0"/>
              </a:spcAft>
              <a:buSzPct val="100000"/>
              <a:buFont typeface="Arial"/>
              <a:buChar char="•"/>
            </a:pPr>
            <a:r>
              <a:rPr lang="en-US" sz="2000">
                <a:latin typeface="Times New Roman"/>
                <a:ea typeface="Times New Roman"/>
                <a:cs typeface="Times New Roman"/>
                <a:sym typeface="Times New Roman"/>
              </a:rPr>
              <a:t>  If a species is evolving in a changing environment, there will be evolutionary</a:t>
            </a:r>
            <a:endParaRPr/>
          </a:p>
          <a:p>
            <a:pPr indent="-117475" lvl="0" marL="91440" rtl="0" algn="just">
              <a:lnSpc>
                <a:spcPct val="90000"/>
              </a:lnSpc>
              <a:spcBef>
                <a:spcPts val="1400"/>
              </a:spcBef>
              <a:spcAft>
                <a:spcPts val="0"/>
              </a:spcAft>
              <a:buSzPct val="100000"/>
              <a:buChar char=" "/>
            </a:pPr>
            <a:r>
              <a:rPr lang="en-US" sz="2000">
                <a:latin typeface="Times New Roman"/>
                <a:ea typeface="Times New Roman"/>
                <a:cs typeface="Times New Roman"/>
                <a:sym typeface="Times New Roman"/>
              </a:rPr>
              <a:t>pressure to favor individuals with the capability to learn during their lifetime. For example, if a new predator appears in the environment, then individuals capable of learning to avoid the predator will be more successful than individuals who cannot learn. In effect, the ability to learn allows an individual to perform a small local search during its lifetime to maximize its fitness. In contrast, nonlearning individuals whose fitness is fully determined by their genetic makeup will operate at a relative disadvantage.</a:t>
            </a:r>
            <a:endParaRPr/>
          </a:p>
          <a:p>
            <a:pPr indent="-117475" lvl="0" marL="91440" rtl="0" algn="just">
              <a:lnSpc>
                <a:spcPct val="90000"/>
              </a:lnSpc>
              <a:spcBef>
                <a:spcPts val="1400"/>
              </a:spcBef>
              <a:spcAft>
                <a:spcPts val="0"/>
              </a:spcAft>
              <a:buSzPct val="100000"/>
              <a:buFont typeface="Arial"/>
              <a:buChar char="•"/>
            </a:pPr>
            <a:r>
              <a:rPr lang="en-US" sz="2000">
                <a:latin typeface="Times New Roman"/>
                <a:ea typeface="Times New Roman"/>
                <a:cs typeface="Times New Roman"/>
                <a:sym typeface="Times New Roman"/>
              </a:rPr>
              <a:t>  Those individuals who are able to learn many traits will rely less strongly on their genetic code to "hard-wire" traits. As a result, these individuals can support a more diverse gene pool, relying on individual learning to overcome the "missing" or "not quite optimized" traits in the genetic code. This more diverse gene pool can, in turn, support more rapid evolutionary adaptation. Thus, the ability of individuals to learn can have an indirect accelerating effect on the rate of evolutionary adaptation for the entire population.</a:t>
            </a:r>
            <a:endParaRPr/>
          </a:p>
          <a:p>
            <a:pPr indent="0" lvl="0" marL="91440" rtl="0" algn="l">
              <a:lnSpc>
                <a:spcPct val="90000"/>
              </a:lnSpc>
              <a:spcBef>
                <a:spcPts val="1400"/>
              </a:spcBef>
              <a:spcAft>
                <a:spcPts val="0"/>
              </a:spcAft>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GENETIC ALGORITHMS</a:t>
            </a:r>
            <a:endParaRPr/>
          </a:p>
        </p:txBody>
      </p:sp>
      <p:sp>
        <p:nvSpPr>
          <p:cNvPr id="126" name="Google Shape;126;p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fontScale="92500" lnSpcReduction="10000"/>
          </a:bodyPr>
          <a:lstStyle/>
          <a:p>
            <a:pPr indent="-187960" lvl="0" marL="91440" rtl="0" algn="l">
              <a:lnSpc>
                <a:spcPct val="90000"/>
              </a:lnSpc>
              <a:spcBef>
                <a:spcPts val="0"/>
              </a:spcBef>
              <a:spcAft>
                <a:spcPts val="0"/>
              </a:spcAft>
              <a:buSzPct val="100000"/>
              <a:buChar char=" "/>
            </a:pPr>
            <a:r>
              <a:rPr lang="en-US" sz="3200"/>
              <a:t>GA searches a space of candidate hypotheses to identify the best hypothesis</a:t>
            </a:r>
            <a:endParaRPr/>
          </a:p>
          <a:p>
            <a:pPr indent="-187960" lvl="0" marL="91440" rtl="0" algn="l">
              <a:lnSpc>
                <a:spcPct val="90000"/>
              </a:lnSpc>
              <a:spcBef>
                <a:spcPts val="1400"/>
              </a:spcBef>
              <a:spcAft>
                <a:spcPts val="0"/>
              </a:spcAft>
              <a:buSzPct val="100000"/>
              <a:buChar char=" "/>
            </a:pPr>
            <a:r>
              <a:rPr lang="en-US" sz="3200"/>
              <a:t>In GAs the "best hypothesis" is defined as the one that optimizes a predefined numerical measure for the problem at hand, called the hypothesis </a:t>
            </a:r>
            <a:r>
              <a:rPr b="1" i="1" lang="en-US" sz="3200"/>
              <a:t>Fitness.</a:t>
            </a:r>
            <a:endParaRPr/>
          </a:p>
          <a:p>
            <a:pPr indent="0" lvl="0" marL="91440" rtl="0" algn="l">
              <a:lnSpc>
                <a:spcPct val="90000"/>
              </a:lnSpc>
              <a:spcBef>
                <a:spcPts val="1400"/>
              </a:spcBef>
              <a:spcAft>
                <a:spcPts val="0"/>
              </a:spcAft>
              <a:buSzPct val="100000"/>
              <a:buNone/>
            </a:pPr>
            <a:r>
              <a:t/>
            </a:r>
            <a:endParaRPr b="1" i="1" sz="3200"/>
          </a:p>
          <a:p>
            <a:pPr indent="-187960" lvl="0" marL="91440" rtl="0" algn="l">
              <a:lnSpc>
                <a:spcPct val="90000"/>
              </a:lnSpc>
              <a:spcBef>
                <a:spcPts val="1400"/>
              </a:spcBef>
              <a:spcAft>
                <a:spcPts val="0"/>
              </a:spcAft>
              <a:buSzPct val="100000"/>
              <a:buChar char=" "/>
            </a:pPr>
            <a:r>
              <a:rPr lang="en-US" sz="3200"/>
              <a:t>For a given training examples of its input and output, then fitness could be defined as the accuracy of the hypothesis over this training data</a:t>
            </a:r>
            <a:endParaRPr/>
          </a:p>
          <a:p>
            <a:pPr indent="0" lvl="0" marL="91440" rtl="0" algn="l">
              <a:lnSpc>
                <a:spcPct val="90000"/>
              </a:lnSpc>
              <a:spcBef>
                <a:spcPts val="1400"/>
              </a:spcBef>
              <a:spcAft>
                <a:spcPts val="0"/>
              </a:spcAft>
              <a:buSzPct val="100000"/>
              <a:buNone/>
            </a:pPr>
            <a:r>
              <a:t/>
            </a:r>
            <a:endParaRPr/>
          </a:p>
        </p:txBody>
      </p:sp>
      <p:pic>
        <p:nvPicPr>
          <p:cNvPr id="127" name="Google Shape;127;p5"/>
          <p:cNvPicPr preferRelativeResize="0"/>
          <p:nvPr/>
        </p:nvPicPr>
        <p:blipFill rotWithShape="1">
          <a:blip r:embed="rId3">
            <a:alphaModFix/>
          </a:blip>
          <a:srcRect b="0" l="0" r="0" t="0"/>
          <a:stretch/>
        </p:blipFill>
        <p:spPr>
          <a:xfrm>
            <a:off x="4267199" y="4114800"/>
            <a:ext cx="3247813" cy="5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Structure of GA</a:t>
            </a:r>
            <a:endParaRPr/>
          </a:p>
        </p:txBody>
      </p:sp>
      <p:sp>
        <p:nvSpPr>
          <p:cNvPr id="133" name="Google Shape;133;p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t>The algorithm operates by iteratively updating a pool of hypotheses, called the population</a:t>
            </a:r>
            <a:endParaRPr/>
          </a:p>
          <a:p>
            <a:pPr indent="-127000" lvl="0" marL="91440" rtl="0" algn="l">
              <a:lnSpc>
                <a:spcPct val="90000"/>
              </a:lnSpc>
              <a:spcBef>
                <a:spcPts val="1400"/>
              </a:spcBef>
              <a:spcAft>
                <a:spcPts val="0"/>
              </a:spcAft>
              <a:buSzPts val="2000"/>
              <a:buChar char=" "/>
            </a:pPr>
            <a:r>
              <a:rPr lang="en-US" sz="2000"/>
              <a:t>On each iteration, all members of the population are evaluated according to the fitness function</a:t>
            </a:r>
            <a:endParaRPr/>
          </a:p>
          <a:p>
            <a:pPr indent="-127000" lvl="0" marL="91440" rtl="0" algn="l">
              <a:lnSpc>
                <a:spcPct val="90000"/>
              </a:lnSpc>
              <a:spcBef>
                <a:spcPts val="1400"/>
              </a:spcBef>
              <a:spcAft>
                <a:spcPts val="0"/>
              </a:spcAft>
              <a:buSzPts val="2000"/>
              <a:buChar char=" "/>
            </a:pPr>
            <a:r>
              <a:rPr lang="en-US" sz="2000"/>
              <a:t>A new population is then generated by  probabilistically selecting the most fit individuals from the current population</a:t>
            </a:r>
            <a:endParaRPr/>
          </a:p>
          <a:p>
            <a:pPr indent="-127000" lvl="0" marL="91440" rtl="0" algn="l">
              <a:lnSpc>
                <a:spcPct val="90000"/>
              </a:lnSpc>
              <a:spcBef>
                <a:spcPts val="1400"/>
              </a:spcBef>
              <a:spcAft>
                <a:spcPts val="0"/>
              </a:spcAft>
              <a:buSzPts val="2000"/>
              <a:buChar char=" "/>
            </a:pPr>
            <a:r>
              <a:rPr lang="en-US" sz="2000"/>
              <a:t>Some of these selected individuals are carried forward into the next generation population intact</a:t>
            </a:r>
            <a:endParaRPr/>
          </a:p>
          <a:p>
            <a:pPr indent="-127000" lvl="0" marL="91440" rtl="0" algn="l">
              <a:lnSpc>
                <a:spcPct val="90000"/>
              </a:lnSpc>
              <a:spcBef>
                <a:spcPts val="1400"/>
              </a:spcBef>
              <a:spcAft>
                <a:spcPts val="0"/>
              </a:spcAft>
              <a:buSzPts val="2000"/>
              <a:buChar char=" "/>
            </a:pPr>
            <a:r>
              <a:rPr lang="en-US" sz="2000"/>
              <a:t>Create new offspring individuals by applying genetic operations such as crossover and mutation</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Calibri"/>
              <a:buNone/>
            </a:pPr>
            <a:r>
              <a:rPr lang="en-US" sz="3200"/>
              <a:t>Representing Hypothesis</a:t>
            </a:r>
            <a:endParaRPr/>
          </a:p>
        </p:txBody>
      </p:sp>
      <p:sp>
        <p:nvSpPr>
          <p:cNvPr id="139" name="Google Shape;139;p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lnSpcReduction="10000"/>
          </a:bodyPr>
          <a:lstStyle/>
          <a:p>
            <a:pPr indent="-190500" lvl="0" marL="91440" rtl="0" algn="l">
              <a:lnSpc>
                <a:spcPct val="90000"/>
              </a:lnSpc>
              <a:spcBef>
                <a:spcPts val="0"/>
              </a:spcBef>
              <a:spcAft>
                <a:spcPts val="0"/>
              </a:spcAft>
              <a:buSzPts val="3000"/>
              <a:buChar char=" "/>
            </a:pPr>
            <a:r>
              <a:rPr lang="en-US" sz="3000"/>
              <a:t>Hypotheses in GAs are often represented by bit strings(chromosomes), so that they can be easily manipulated by genetic operators such as mutation and crossover.</a:t>
            </a:r>
            <a:endParaRPr/>
          </a:p>
          <a:p>
            <a:pPr indent="0" lvl="0" marL="91440" rtl="0" algn="l">
              <a:lnSpc>
                <a:spcPct val="90000"/>
              </a:lnSpc>
              <a:spcBef>
                <a:spcPts val="1400"/>
              </a:spcBef>
              <a:spcAft>
                <a:spcPts val="0"/>
              </a:spcAft>
              <a:buSzPts val="3500"/>
              <a:buNone/>
            </a:pPr>
            <a:r>
              <a:t/>
            </a:r>
            <a:endParaRPr sz="3500"/>
          </a:p>
          <a:p>
            <a:pPr indent="-222250" lvl="0" marL="91440" rtl="0" algn="l">
              <a:lnSpc>
                <a:spcPct val="90000"/>
              </a:lnSpc>
              <a:spcBef>
                <a:spcPts val="1400"/>
              </a:spcBef>
              <a:spcAft>
                <a:spcPts val="0"/>
              </a:spcAft>
              <a:buSzPts val="3500"/>
              <a:buChar char=" "/>
            </a:pPr>
            <a:r>
              <a:rPr lang="en-US" sz="3500"/>
              <a:t>Examples:</a:t>
            </a:r>
            <a:endParaRPr/>
          </a:p>
          <a:p>
            <a:pPr indent="-190500" lvl="1" marL="384048" rtl="0" algn="l">
              <a:lnSpc>
                <a:spcPct val="90000"/>
              </a:lnSpc>
              <a:spcBef>
                <a:spcPts val="400"/>
              </a:spcBef>
              <a:spcAft>
                <a:spcPts val="0"/>
              </a:spcAft>
              <a:buSzPts val="3000"/>
              <a:buChar char="◦"/>
            </a:pPr>
            <a:r>
              <a:rPr lang="en-US" sz="3000"/>
              <a:t>Outlook 🡪 </a:t>
            </a:r>
            <a:r>
              <a:rPr b="1" i="1" lang="en-US" sz="3000"/>
              <a:t>Sunny, Overcast, </a:t>
            </a:r>
            <a:r>
              <a:rPr lang="en-US" sz="3000"/>
              <a:t>or </a:t>
            </a:r>
            <a:r>
              <a:rPr b="1" i="1" lang="en-US" sz="3000"/>
              <a:t>Rain. </a:t>
            </a:r>
            <a:endParaRPr/>
          </a:p>
          <a:p>
            <a:pPr indent="-182880" lvl="2" marL="566928" rtl="0" algn="l">
              <a:lnSpc>
                <a:spcPct val="90000"/>
              </a:lnSpc>
              <a:spcBef>
                <a:spcPts val="600"/>
              </a:spcBef>
              <a:spcAft>
                <a:spcPts val="0"/>
              </a:spcAft>
              <a:buSzPts val="2200"/>
              <a:buChar char="◦"/>
            </a:pPr>
            <a:r>
              <a:rPr b="1" i="1" lang="en-US" sz="2200"/>
              <a:t>Outlook </a:t>
            </a:r>
            <a:r>
              <a:rPr lang="en-US" sz="2200"/>
              <a:t>= </a:t>
            </a:r>
            <a:r>
              <a:rPr b="1" i="1" lang="en-US" sz="2200"/>
              <a:t>Overcast 🡪   010</a:t>
            </a:r>
            <a:endParaRPr/>
          </a:p>
          <a:p>
            <a:pPr indent="-182880" lvl="2" marL="566928" rtl="0" algn="l">
              <a:lnSpc>
                <a:spcPct val="90000"/>
              </a:lnSpc>
              <a:spcBef>
                <a:spcPts val="600"/>
              </a:spcBef>
              <a:spcAft>
                <a:spcPts val="0"/>
              </a:spcAft>
              <a:buSzPts val="2200"/>
              <a:buChar char="◦"/>
            </a:pPr>
            <a:r>
              <a:rPr b="1" i="1" lang="en-US" sz="2200"/>
              <a:t>Outlook </a:t>
            </a:r>
            <a:r>
              <a:rPr lang="en-US" sz="2200"/>
              <a:t>= </a:t>
            </a:r>
            <a:r>
              <a:rPr b="1" i="1" lang="en-US" sz="2200"/>
              <a:t>Overcast v Rain  🡪 011</a:t>
            </a:r>
            <a:r>
              <a:rPr lang="en-US" sz="2200"/>
              <a:t> </a:t>
            </a:r>
            <a:endParaRPr b="1" sz="2200"/>
          </a:p>
          <a:p>
            <a:pPr indent="-182880" lvl="2" marL="566928" rtl="0" algn="l">
              <a:lnSpc>
                <a:spcPct val="90000"/>
              </a:lnSpc>
              <a:spcBef>
                <a:spcPts val="600"/>
              </a:spcBef>
              <a:spcAft>
                <a:spcPts val="0"/>
              </a:spcAft>
              <a:buSzPts val="2200"/>
              <a:buChar char="◦"/>
            </a:pPr>
            <a:r>
              <a:rPr b="1" lang="en-US" sz="2200"/>
              <a:t>Most general possible constraint  🡪  111</a:t>
            </a:r>
            <a:endParaRPr sz="2200"/>
          </a:p>
          <a:p>
            <a:pPr indent="0" lvl="0" marL="91440" rtl="0" algn="l">
              <a:lnSpc>
                <a:spcPct val="90000"/>
              </a:lnSpc>
              <a:spcBef>
                <a:spcPts val="1600"/>
              </a:spcBef>
              <a:spcAft>
                <a:spcPts val="0"/>
              </a:spcAft>
              <a:buSzPts val="2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sz="4800"/>
              <a:t>Representing Hypothesis(cont..</a:t>
            </a:r>
            <a:endParaRPr/>
          </a:p>
        </p:txBody>
      </p:sp>
      <p:sp>
        <p:nvSpPr>
          <p:cNvPr id="145" name="Google Shape;145;p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82880" lvl="1" marL="384048" rtl="0" algn="l">
              <a:lnSpc>
                <a:spcPct val="90000"/>
              </a:lnSpc>
              <a:spcBef>
                <a:spcPts val="0"/>
              </a:spcBef>
              <a:spcAft>
                <a:spcPts val="0"/>
              </a:spcAft>
              <a:buSzPts val="1800"/>
              <a:buChar char="◦"/>
            </a:pPr>
            <a:r>
              <a:rPr b="1" lang="en-US"/>
              <a:t>Wind -&gt; </a:t>
            </a:r>
            <a:r>
              <a:rPr lang="en-US"/>
              <a:t>Strong , Weak</a:t>
            </a:r>
            <a:r>
              <a:rPr b="1" lang="en-US"/>
              <a:t> </a:t>
            </a:r>
            <a:endParaRPr/>
          </a:p>
          <a:p>
            <a:pPr indent="-68579" lvl="1" marL="384048" rtl="0" algn="l">
              <a:lnSpc>
                <a:spcPct val="90000"/>
              </a:lnSpc>
              <a:spcBef>
                <a:spcPts val="600"/>
              </a:spcBef>
              <a:spcAft>
                <a:spcPts val="0"/>
              </a:spcAft>
              <a:buSzPts val="1800"/>
              <a:buNone/>
            </a:pPr>
            <a:r>
              <a:t/>
            </a:r>
            <a:endParaRPr b="1"/>
          </a:p>
          <a:p>
            <a:pPr indent="-68579" lvl="1" marL="384048" rtl="0" algn="l">
              <a:lnSpc>
                <a:spcPct val="90000"/>
              </a:lnSpc>
              <a:spcBef>
                <a:spcPts val="600"/>
              </a:spcBef>
              <a:spcAft>
                <a:spcPts val="0"/>
              </a:spcAft>
              <a:buSzPts val="1800"/>
              <a:buNone/>
            </a:pPr>
            <a:r>
              <a:t/>
            </a:r>
            <a:endParaRPr b="1"/>
          </a:p>
          <a:p>
            <a:pPr indent="0" lvl="0" marL="91440" rtl="0" algn="l">
              <a:lnSpc>
                <a:spcPct val="90000"/>
              </a:lnSpc>
              <a:spcBef>
                <a:spcPts val="1600"/>
              </a:spcBef>
              <a:spcAft>
                <a:spcPts val="0"/>
              </a:spcAft>
              <a:buSzPts val="2000"/>
              <a:buNone/>
            </a:pPr>
            <a:r>
              <a:t/>
            </a:r>
            <a:endParaRPr/>
          </a:p>
        </p:txBody>
      </p:sp>
      <p:pic>
        <p:nvPicPr>
          <p:cNvPr id="146" name="Google Shape;146;p8"/>
          <p:cNvPicPr preferRelativeResize="0"/>
          <p:nvPr/>
        </p:nvPicPr>
        <p:blipFill rotWithShape="1">
          <a:blip r:embed="rId3">
            <a:alphaModFix/>
          </a:blip>
          <a:srcRect b="0" l="0" r="0" t="0"/>
          <a:stretch/>
        </p:blipFill>
        <p:spPr>
          <a:xfrm>
            <a:off x="1371600" y="2082862"/>
            <a:ext cx="4952999" cy="431738"/>
          </a:xfrm>
          <a:prstGeom prst="rect">
            <a:avLst/>
          </a:prstGeom>
          <a:noFill/>
          <a:ln>
            <a:noFill/>
          </a:ln>
        </p:spPr>
      </p:pic>
      <p:pic>
        <p:nvPicPr>
          <p:cNvPr id="147" name="Google Shape;147;p8"/>
          <p:cNvPicPr preferRelativeResize="0"/>
          <p:nvPr/>
        </p:nvPicPr>
        <p:blipFill rotWithShape="1">
          <a:blip r:embed="rId4">
            <a:alphaModFix/>
          </a:blip>
          <a:srcRect b="0" l="0" r="0" t="0"/>
          <a:stretch/>
        </p:blipFill>
        <p:spPr>
          <a:xfrm>
            <a:off x="2667000" y="2514600"/>
            <a:ext cx="2819400" cy="625366"/>
          </a:xfrm>
          <a:prstGeom prst="rect">
            <a:avLst/>
          </a:prstGeom>
          <a:noFill/>
          <a:ln>
            <a:noFill/>
          </a:ln>
        </p:spPr>
      </p:pic>
      <p:pic>
        <p:nvPicPr>
          <p:cNvPr id="148" name="Google Shape;148;p8"/>
          <p:cNvPicPr preferRelativeResize="0"/>
          <p:nvPr/>
        </p:nvPicPr>
        <p:blipFill rotWithShape="1">
          <a:blip r:embed="rId5">
            <a:alphaModFix/>
          </a:blip>
          <a:srcRect b="0" l="0" r="0" t="0"/>
          <a:stretch/>
        </p:blipFill>
        <p:spPr>
          <a:xfrm>
            <a:off x="1295400" y="3581400"/>
            <a:ext cx="5743575" cy="457200"/>
          </a:xfrm>
          <a:prstGeom prst="rect">
            <a:avLst/>
          </a:prstGeom>
          <a:noFill/>
          <a:ln>
            <a:noFill/>
          </a:ln>
        </p:spPr>
      </p:pic>
      <p:pic>
        <p:nvPicPr>
          <p:cNvPr id="149" name="Google Shape;149;p8"/>
          <p:cNvPicPr preferRelativeResize="0"/>
          <p:nvPr/>
        </p:nvPicPr>
        <p:blipFill rotWithShape="1">
          <a:blip r:embed="rId6">
            <a:alphaModFix/>
          </a:blip>
          <a:srcRect b="0" l="0" r="0" t="0"/>
          <a:stretch/>
        </p:blipFill>
        <p:spPr>
          <a:xfrm>
            <a:off x="2286000" y="4114800"/>
            <a:ext cx="4419600" cy="707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Genetic operations</a:t>
            </a:r>
            <a:endParaRPr/>
          </a:p>
        </p:txBody>
      </p:sp>
      <p:sp>
        <p:nvSpPr>
          <p:cNvPr id="155" name="Google Shape;155;p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77800" lvl="0" marL="91440" rtl="0" algn="l">
              <a:lnSpc>
                <a:spcPct val="90000"/>
              </a:lnSpc>
              <a:spcBef>
                <a:spcPts val="0"/>
              </a:spcBef>
              <a:spcAft>
                <a:spcPts val="0"/>
              </a:spcAft>
              <a:buSzPts val="2800"/>
              <a:buChar char=" "/>
            </a:pPr>
            <a:r>
              <a:rPr lang="en-US" sz="2800"/>
              <a:t>The generation of successors in a GA is determined by a set of operators that recombine and mutate selected members of the current population</a:t>
            </a:r>
            <a:endParaRPr/>
          </a:p>
          <a:p>
            <a:pPr indent="-177800" lvl="0" marL="91440" rtl="0" algn="l">
              <a:lnSpc>
                <a:spcPct val="90000"/>
              </a:lnSpc>
              <a:spcBef>
                <a:spcPts val="1400"/>
              </a:spcBef>
              <a:spcAft>
                <a:spcPts val="0"/>
              </a:spcAft>
              <a:buSzPts val="2800"/>
              <a:buChar char=" "/>
            </a:pPr>
            <a:r>
              <a:rPr lang="en-US" sz="2800"/>
              <a:t>The two most common operators are </a:t>
            </a:r>
            <a:r>
              <a:rPr b="1" i="1" lang="en-US" sz="2800"/>
              <a:t>crossover and mutation</a:t>
            </a:r>
            <a:endParaRPr/>
          </a:p>
          <a:p>
            <a:pPr indent="-177800" lvl="0" marL="91440" rtl="0" algn="l">
              <a:lnSpc>
                <a:spcPct val="90000"/>
              </a:lnSpc>
              <a:spcBef>
                <a:spcPts val="1400"/>
              </a:spcBef>
              <a:spcAft>
                <a:spcPts val="0"/>
              </a:spcAft>
              <a:buSzPts val="2800"/>
              <a:buChar char=" "/>
            </a:pPr>
            <a:r>
              <a:rPr lang="en-US" sz="2800"/>
              <a:t>The </a:t>
            </a:r>
            <a:r>
              <a:rPr b="1" i="1" lang="en-US" sz="2800"/>
              <a:t>crossover operator produces two new offspring from two parent strings, </a:t>
            </a:r>
            <a:r>
              <a:rPr lang="en-US" sz="2800"/>
              <a:t>by copying selected bits from each parent</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2020-06-30T02:32:34Z</dcterms:created>
  <dc:creator>jhansi lakshmi</dc:creator>
</cp:coreProperties>
</file>